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5"/>
  </p:notesMasterIdLst>
  <p:sldIdLst>
    <p:sldId id="256" r:id="rId5"/>
    <p:sldId id="258" r:id="rId6"/>
    <p:sldId id="257" r:id="rId7"/>
    <p:sldId id="267" r:id="rId8"/>
    <p:sldId id="268" r:id="rId9"/>
    <p:sldId id="269" r:id="rId10"/>
    <p:sldId id="270" r:id="rId11"/>
    <p:sldId id="285" r:id="rId12"/>
    <p:sldId id="325" r:id="rId13"/>
    <p:sldId id="282" r:id="rId14"/>
    <p:sldId id="284" r:id="rId15"/>
    <p:sldId id="283" r:id="rId16"/>
    <p:sldId id="271" r:id="rId17"/>
    <p:sldId id="279" r:id="rId18"/>
    <p:sldId id="273" r:id="rId19"/>
    <p:sldId id="308" r:id="rId20"/>
    <p:sldId id="307" r:id="rId21"/>
    <p:sldId id="280" r:id="rId22"/>
    <p:sldId id="272" r:id="rId23"/>
    <p:sldId id="278" r:id="rId24"/>
    <p:sldId id="274" r:id="rId25"/>
    <p:sldId id="310" r:id="rId26"/>
    <p:sldId id="309" r:id="rId27"/>
    <p:sldId id="277" r:id="rId28"/>
    <p:sldId id="275" r:id="rId29"/>
    <p:sldId id="312" r:id="rId30"/>
    <p:sldId id="311" r:id="rId31"/>
    <p:sldId id="314" r:id="rId32"/>
    <p:sldId id="315" r:id="rId33"/>
    <p:sldId id="316" r:id="rId34"/>
    <p:sldId id="313" r:id="rId35"/>
    <p:sldId id="290" r:id="rId36"/>
    <p:sldId id="276" r:id="rId37"/>
    <p:sldId id="281" r:id="rId38"/>
    <p:sldId id="262" r:id="rId39"/>
    <p:sldId id="286" r:id="rId40"/>
    <p:sldId id="287" r:id="rId41"/>
    <p:sldId id="288" r:id="rId42"/>
    <p:sldId id="263" r:id="rId43"/>
    <p:sldId id="293" r:id="rId44"/>
    <p:sldId id="294" r:id="rId45"/>
    <p:sldId id="300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6" r:id="rId54"/>
    <p:sldId id="324" r:id="rId55"/>
    <p:sldId id="264" r:id="rId56"/>
    <p:sldId id="296" r:id="rId57"/>
    <p:sldId id="302" r:id="rId58"/>
    <p:sldId id="301" r:id="rId59"/>
    <p:sldId id="303" r:id="rId60"/>
    <p:sldId id="304" r:id="rId61"/>
    <p:sldId id="305" r:id="rId62"/>
    <p:sldId id="306" r:id="rId63"/>
    <p:sldId id="266" r:id="rId6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0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orient="horz" pos="2913" userDrawn="1">
          <p15:clr>
            <a:srgbClr val="A4A3A4"/>
          </p15:clr>
        </p15:guide>
        <p15:guide id="4" pos="5443" userDrawn="1">
          <p15:clr>
            <a:srgbClr val="A4A3A4"/>
          </p15:clr>
        </p15:guide>
        <p15:guide id="5" orient="horz" pos="7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5D51"/>
    <a:srgbClr val="A3A3A3"/>
    <a:srgbClr val="578C37"/>
    <a:srgbClr val="62BAEA"/>
    <a:srgbClr val="F2F2F2"/>
    <a:srgbClr val="C9D887"/>
    <a:srgbClr val="4F72B8"/>
    <a:srgbClr val="FFFFFF"/>
    <a:srgbClr val="8BB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E61B2D-AB21-67B5-4840-D4BA9D85476C}" v="13" dt="2025-09-29T09:08:00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582" autoAdjust="0"/>
  </p:normalViewPr>
  <p:slideViewPr>
    <p:cSldViewPr snapToGrid="0">
      <p:cViewPr varScale="1">
        <p:scale>
          <a:sx n="210" d="100"/>
          <a:sy n="210" d="100"/>
        </p:scale>
        <p:origin x="432" y="168"/>
      </p:cViewPr>
      <p:guideLst>
        <p:guide orient="horz" pos="350"/>
        <p:guide pos="317"/>
        <p:guide orient="horz" pos="2913"/>
        <p:guide pos="5443"/>
        <p:guide orient="horz" pos="7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Heddeghem | Epyc Solutions" userId="S::luka@epyc-solutions.be::cc9f0c14-f233-4dcc-ade8-2acea4a071e2" providerId="AD" clId="Web-{F6E61B2D-AB21-67B5-4840-D4BA9D85476C}"/>
    <pc:docChg chg="modSld">
      <pc:chgData name="Luka van Heddeghem | Epyc Solutions" userId="S::luka@epyc-solutions.be::cc9f0c14-f233-4dcc-ade8-2acea4a071e2" providerId="AD" clId="Web-{F6E61B2D-AB21-67B5-4840-D4BA9D85476C}" dt="2025-09-29T09:08:00.359" v="10" actId="1076"/>
      <pc:docMkLst>
        <pc:docMk/>
      </pc:docMkLst>
      <pc:sldChg chg="addSp delSp modSp delAnim">
        <pc:chgData name="Luka van Heddeghem | Epyc Solutions" userId="S::luka@epyc-solutions.be::cc9f0c14-f233-4dcc-ade8-2acea4a071e2" providerId="AD" clId="Web-{F6E61B2D-AB21-67B5-4840-D4BA9D85476C}" dt="2025-09-29T09:08:00.359" v="10" actId="1076"/>
        <pc:sldMkLst>
          <pc:docMk/>
          <pc:sldMk cId="3011365694" sldId="326"/>
        </pc:sldMkLst>
        <pc:spChg chg="mod">
          <ac:chgData name="Luka van Heddeghem | Epyc Solutions" userId="S::luka@epyc-solutions.be::cc9f0c14-f233-4dcc-ade8-2acea4a071e2" providerId="AD" clId="Web-{F6E61B2D-AB21-67B5-4840-D4BA9D85476C}" dt="2025-09-29T09:07:27.825" v="0" actId="20577"/>
          <ac:spMkLst>
            <pc:docMk/>
            <pc:sldMk cId="3011365694" sldId="326"/>
            <ac:spMk id="5" creationId="{59AAF1F2-69CF-DC9C-2310-A5FF4BE5FAEF}"/>
          </ac:spMkLst>
        </pc:spChg>
        <pc:picChg chg="del">
          <ac:chgData name="Luka van Heddeghem | Epyc Solutions" userId="S::luka@epyc-solutions.be::cc9f0c14-f233-4dcc-ade8-2acea4a071e2" providerId="AD" clId="Web-{F6E61B2D-AB21-67B5-4840-D4BA9D85476C}" dt="2025-09-29T09:07:57.906" v="9"/>
          <ac:picMkLst>
            <pc:docMk/>
            <pc:sldMk cId="3011365694" sldId="326"/>
            <ac:picMk id="4" creationId="{91BEF194-4E08-FEB6-B7F5-FBE86D51506E}"/>
          </ac:picMkLst>
        </pc:picChg>
        <pc:picChg chg="del">
          <ac:chgData name="Luka van Heddeghem | Epyc Solutions" userId="S::luka@epyc-solutions.be::cc9f0c14-f233-4dcc-ade8-2acea4a071e2" providerId="AD" clId="Web-{F6E61B2D-AB21-67B5-4840-D4BA9D85476C}" dt="2025-09-29T09:07:54.952" v="8"/>
          <ac:picMkLst>
            <pc:docMk/>
            <pc:sldMk cId="3011365694" sldId="326"/>
            <ac:picMk id="6" creationId="{476AE501-92FF-BFB4-C13B-708BECFE83CA}"/>
          </ac:picMkLst>
        </pc:picChg>
        <pc:picChg chg="add mod">
          <ac:chgData name="Luka van Heddeghem | Epyc Solutions" userId="S::luka@epyc-solutions.be::cc9f0c14-f233-4dcc-ade8-2acea4a071e2" providerId="AD" clId="Web-{F6E61B2D-AB21-67B5-4840-D4BA9D85476C}" dt="2025-09-29T09:08:00.359" v="10" actId="1076"/>
          <ac:picMkLst>
            <pc:docMk/>
            <pc:sldMk cId="3011365694" sldId="326"/>
            <ac:picMk id="7" creationId="{B58629B6-EC31-2989-4F23-CC0B35FA2EF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6:39:46.459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6:39:51.42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208 0,'-12'1,"1"0,-1 1,-18 6,0-1,-9 1,-34 6,107-15,1-2,60-12,-88 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0T06:39:54.12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0T06:41: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FFD5C-1286-48BE-B121-5C5D7A96E651}" type="datetimeFigureOut">
              <a:rPr lang="nl-BE" smtClean="0"/>
              <a:t>29/09/2025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F1A3A-AFA9-4BC6-BBB6-4A0763B9B7F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503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5910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118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0428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741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6888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608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509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743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591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957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774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7A7F7-314C-CDB1-49F7-2A7493D2B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2287C-C42D-40DE-F906-843C5051D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D0000-B7B4-627C-DE98-EADA7A1D9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0C916-D002-C795-8F3E-2B42CA6FE4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116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20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1A3A-AFA9-4BC6-BBB6-4A0763B9B7F4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392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173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5311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447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851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68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558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42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081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0428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551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632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0B62D-682B-47ED-BD88-3749CB2151D0}" type="datetimeFigureOut">
              <a:rPr lang="en-BE" smtClean="0"/>
              <a:t>09/29/2025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205E0-8CE6-4B3F-A0D6-B9957910C29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126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R72AFh_7Dg?feature=oembed" TargetMode="External"/><Relationship Id="rId5" Type="http://schemas.openxmlformats.org/officeDocument/2006/relationships/hyperlink" Target="https://www.youtube.com/watch?v=9R72AFh_7Dg" TargetMode="Externa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7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47.pn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46.png"/><Relationship Id="rId9" Type="http://schemas.openxmlformats.org/officeDocument/2006/relationships/image" Target="../media/image25.png"/><Relationship Id="rId1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7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17" Type="http://schemas.openxmlformats.org/officeDocument/2006/relationships/image" Target="../media/image15.png"/><Relationship Id="rId2" Type="http://schemas.openxmlformats.org/officeDocument/2006/relationships/image" Target="../media/image4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47.pn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46.png"/><Relationship Id="rId9" Type="http://schemas.openxmlformats.org/officeDocument/2006/relationships/image" Target="../media/image25.png"/><Relationship Id="rId1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-YaKYiAoSM?feature=oembed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s://www.youtube.com/watch?v=c-YaKYiAoSM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betersorteren.be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 image">
            <a:extLst>
              <a:ext uri="{FF2B5EF4-FFF2-40B4-BE49-F238E27FC236}">
                <a16:creationId xmlns:a16="http://schemas.microsoft.com/office/drawing/2014/main" id="{17952C78-EA55-AAAA-2670-E7B674ACE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A green and black text&#10;&#10;AI-generated content may be incorrect.">
            <a:extLst>
              <a:ext uri="{FF2B5EF4-FFF2-40B4-BE49-F238E27FC236}">
                <a16:creationId xmlns:a16="http://schemas.microsoft.com/office/drawing/2014/main" id="{47B26D15-4C43-5849-E293-FF5D38C72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pic>
        <p:nvPicPr>
          <p:cNvPr id="13" name="Picture 12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EA2F1BD-136B-B3BF-3489-1A7AD5560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666">
            <a:off x="1538596" y="1098591"/>
            <a:ext cx="734239" cy="1409738"/>
          </a:xfrm>
          <a:prstGeom prst="rect">
            <a:avLst/>
          </a:prstGeom>
        </p:spPr>
      </p:pic>
      <p:pic>
        <p:nvPicPr>
          <p:cNvPr id="15" name="Picture 14" descr="A blue bottle with a black background&#10;&#10;Description automatically generated">
            <a:extLst>
              <a:ext uri="{FF2B5EF4-FFF2-40B4-BE49-F238E27FC236}">
                <a16:creationId xmlns:a16="http://schemas.microsoft.com/office/drawing/2014/main" id="{B6D24261-9444-6556-9EA5-660C75CC2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290">
            <a:off x="702049" y="1907083"/>
            <a:ext cx="1036816" cy="1984306"/>
          </a:xfrm>
          <a:prstGeom prst="rect">
            <a:avLst/>
          </a:prstGeom>
        </p:spPr>
      </p:pic>
      <p:pic>
        <p:nvPicPr>
          <p:cNvPr id="17" name="Picture 16" descr="A green carton of juice&#10;&#10;Description automatically generated">
            <a:extLst>
              <a:ext uri="{FF2B5EF4-FFF2-40B4-BE49-F238E27FC236}">
                <a16:creationId xmlns:a16="http://schemas.microsoft.com/office/drawing/2014/main" id="{DC317FEA-3173-2ECA-2970-A34747AA6D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792">
            <a:off x="2652912" y="473513"/>
            <a:ext cx="1281666" cy="21689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2FCD4C-8C22-B0AB-B359-81586053D212}"/>
              </a:ext>
            </a:extLst>
          </p:cNvPr>
          <p:cNvSpPr txBox="1"/>
          <p:nvPr/>
        </p:nvSpPr>
        <p:spPr>
          <a:xfrm>
            <a:off x="4107857" y="1015455"/>
            <a:ext cx="5646587" cy="1384995"/>
          </a:xfrm>
          <a:prstGeom prst="rect">
            <a:avLst/>
          </a:prstGeom>
          <a:noFill/>
        </p:spPr>
        <p:txBody>
          <a:bodyPr wrap="square" lIns="86400" rtlCol="0">
            <a:spAutoFit/>
          </a:bodyPr>
          <a:lstStyle/>
          <a:p>
            <a:r>
              <a:rPr lang="en-GB" sz="4100" b="1" dirty="0">
                <a:solidFill>
                  <a:srgbClr val="578C37"/>
                </a:solidFill>
                <a:latin typeface="Tisa Sans OT" panose="020B0504020201020104" pitchFamily="34" charset="0"/>
              </a:rPr>
              <a:t>De </a:t>
            </a:r>
            <a:r>
              <a:rPr lang="en-GB" sz="4100" b="1" dirty="0" err="1">
                <a:solidFill>
                  <a:srgbClr val="578C37"/>
                </a:solidFill>
                <a:latin typeface="Tisa Sans OT" panose="020B0504020201020104" pitchFamily="34" charset="0"/>
              </a:rPr>
              <a:t>kwaliteit</a:t>
            </a:r>
            <a:endParaRPr lang="en-GB" sz="4100" b="1" dirty="0">
              <a:solidFill>
                <a:srgbClr val="578C37"/>
              </a:solidFill>
              <a:latin typeface="Tisa Sans OT" panose="020B0504020201020104" pitchFamily="34" charset="0"/>
            </a:endParaRPr>
          </a:p>
          <a:p>
            <a:r>
              <a:rPr lang="en-GB" sz="4100" b="1" dirty="0">
                <a:solidFill>
                  <a:srgbClr val="578C37"/>
                </a:solidFill>
                <a:latin typeface="Tisa Sans OT" panose="020B0504020201020104" pitchFamily="34" charset="0"/>
              </a:rPr>
              <a:t>van de PMD-</a:t>
            </a:r>
            <a:r>
              <a:rPr lang="en-GB" sz="4100" b="1" dirty="0" err="1">
                <a:solidFill>
                  <a:srgbClr val="578C37"/>
                </a:solidFill>
                <a:latin typeface="Tisa Sans OT" panose="020B0504020201020104" pitchFamily="34" charset="0"/>
              </a:rPr>
              <a:t>zak</a:t>
            </a:r>
            <a:endParaRPr lang="en-BE" sz="4100" b="1" dirty="0">
              <a:solidFill>
                <a:srgbClr val="578C37"/>
              </a:solidFill>
              <a:latin typeface="Tisa Sans OT" panose="020B0504020201020104" pitchFamily="34" charset="0"/>
            </a:endParaRPr>
          </a:p>
        </p:txBody>
      </p:sp>
      <p:pic>
        <p:nvPicPr>
          <p:cNvPr id="7" name="Picture 6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033A69F5-CEDE-0A25-A947-E3262A8AF81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" y="2728301"/>
            <a:ext cx="4632054" cy="4795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95E476-37E4-9A5F-F28D-0C4AF857A674}"/>
              </a:ext>
            </a:extLst>
          </p:cNvPr>
          <p:cNvSpPr txBox="1"/>
          <p:nvPr/>
        </p:nvSpPr>
        <p:spPr>
          <a:xfrm>
            <a:off x="2112860" y="4022665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D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9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64CC-C0D4-6A06-61AD-B8D3B843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89" y="128995"/>
            <a:ext cx="3451574" cy="48852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</a:t>
            </a:r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VERBODEN</a:t>
            </a:r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bij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C3502D-C24E-2C41-F280-7088E50925F4}"/>
              </a:ext>
            </a:extLst>
          </p:cNvPr>
          <p:cNvSpPr txBox="1"/>
          <p:nvPr/>
        </p:nvSpPr>
        <p:spPr>
          <a:xfrm>
            <a:off x="425304" y="1081320"/>
            <a:ext cx="4231102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BE" dirty="0">
                <a:latin typeface="Museo Sans 100" panose="02000000000000000000" pitchFamily="50" charset="0"/>
              </a:rPr>
              <a:t>Papier, karton en textiel</a:t>
            </a:r>
          </a:p>
        </p:txBody>
      </p:sp>
    </p:spTree>
    <p:extLst>
      <p:ext uri="{BB962C8B-B14F-4D97-AF65-F5344CB8AC3E}">
        <p14:creationId xmlns:p14="http://schemas.microsoft.com/office/powerpoint/2010/main" val="296981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4C1D5-6434-B4C7-D6FE-7BA96E954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89" y="128995"/>
            <a:ext cx="3451574" cy="48852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1CC241-EFA5-D898-62C3-F0A4E11458DB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</a:t>
            </a:r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VERBODEN</a:t>
            </a:r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bij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3DB1D-ED36-310D-E70F-52E39C688C18}"/>
              </a:ext>
            </a:extLst>
          </p:cNvPr>
          <p:cNvSpPr txBox="1"/>
          <p:nvPr/>
        </p:nvSpPr>
        <p:spPr>
          <a:xfrm>
            <a:off x="425304" y="1081320"/>
            <a:ext cx="4231102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BE" dirty="0">
                <a:latin typeface="Museo Sans 100" panose="02000000000000000000" pitchFamily="50" charset="0"/>
              </a:rPr>
              <a:t>Medisch afval</a:t>
            </a:r>
          </a:p>
        </p:txBody>
      </p:sp>
    </p:spTree>
    <p:extLst>
      <p:ext uri="{BB962C8B-B14F-4D97-AF65-F5344CB8AC3E}">
        <p14:creationId xmlns:p14="http://schemas.microsoft.com/office/powerpoint/2010/main" val="14771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1E7F7D-0B69-55C6-228E-F7724474D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89" y="128995"/>
            <a:ext cx="3451574" cy="48852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</a:t>
            </a:r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VERBODEN</a:t>
            </a:r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bij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04706-6177-14C7-306C-C3C69B7A30ED}"/>
              </a:ext>
            </a:extLst>
          </p:cNvPr>
          <p:cNvSpPr txBox="1"/>
          <p:nvPr/>
        </p:nvSpPr>
        <p:spPr>
          <a:xfrm>
            <a:off x="425304" y="1081320"/>
            <a:ext cx="4231102" cy="99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NL" dirty="0">
                <a:latin typeface="Museo Sans 100" panose="02000000000000000000" pitchFamily="50" charset="0"/>
              </a:rPr>
              <a:t>Grote voorwerpen, folies, grote bidons, zakken die geen PMD-zakken zijn en allerlei voorwerpen.</a:t>
            </a:r>
          </a:p>
        </p:txBody>
      </p:sp>
    </p:spTree>
    <p:extLst>
      <p:ext uri="{BB962C8B-B14F-4D97-AF65-F5344CB8AC3E}">
        <p14:creationId xmlns:p14="http://schemas.microsoft.com/office/powerpoint/2010/main" val="396934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cell phone with a cracked screen&#10;&#10;Description automatically generated">
            <a:extLst>
              <a:ext uri="{FF2B5EF4-FFF2-40B4-BE49-F238E27FC236}">
                <a16:creationId xmlns:a16="http://schemas.microsoft.com/office/drawing/2014/main" id="{0B1A308E-4DF7-9A58-9ED1-6846253C6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76" y="2091431"/>
            <a:ext cx="2609154" cy="2029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8ACE0-152F-170A-C96D-0098F4AF4468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71B740-935F-4B46-0941-4F60B89AF418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8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ell phone with a cracked screen&#10;&#10;Description automatically generated">
            <a:extLst>
              <a:ext uri="{FF2B5EF4-FFF2-40B4-BE49-F238E27FC236}">
                <a16:creationId xmlns:a16="http://schemas.microsoft.com/office/drawing/2014/main" id="{6A7906CF-7D7A-6339-59A2-A9C9046A8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76" y="2091431"/>
            <a:ext cx="2609154" cy="20293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D8545C-F756-B7B5-74BB-2671D85736C5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D3158-E98E-A2DB-67CB-AF6C6414A7A6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21" name="Picture 20" descr="A red x in a circle&#10;&#10;AI-generated content may be incorrect.">
            <a:extLst>
              <a:ext uri="{FF2B5EF4-FFF2-40B4-BE49-F238E27FC236}">
                <a16:creationId xmlns:a16="http://schemas.microsoft.com/office/drawing/2014/main" id="{DF4EB2E2-EF95-7831-12F4-60E6B9958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83" y="3659130"/>
            <a:ext cx="547570" cy="5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18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ube with a black background&#10;&#10;Description automatically generated">
            <a:extLst>
              <a:ext uri="{FF2B5EF4-FFF2-40B4-BE49-F238E27FC236}">
                <a16:creationId xmlns:a16="http://schemas.microsoft.com/office/drawing/2014/main" id="{AB7965A2-7CF1-12F6-32C0-35457E118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63" y="1959330"/>
            <a:ext cx="1046289" cy="2460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0ABFC-A267-403F-D504-CC330C193410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F412C-5E3E-6054-0BAD-435FD0630863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4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tube with a black background&#10;&#10;Description automatically generated">
            <a:extLst>
              <a:ext uri="{FF2B5EF4-FFF2-40B4-BE49-F238E27FC236}">
                <a16:creationId xmlns:a16="http://schemas.microsoft.com/office/drawing/2014/main" id="{D97B2370-C2A4-CE91-663A-DC90A4E1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63" y="1959330"/>
            <a:ext cx="1046289" cy="2460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18A88-1B23-0F12-F41F-51BF801167C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1A438-F3D7-6DDD-0580-7803E7AC7A52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10" name="Picture 9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FC845C13-2C9B-E872-20AF-016781815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36" y="3901069"/>
            <a:ext cx="579533" cy="5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4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A08B6-BAA1-6701-7706-11C56EB5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103" y="1519595"/>
            <a:ext cx="2642614" cy="343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4A86D-9F61-9BC1-9448-B09F258EB5C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3E916-C2E1-A774-883B-124B671F99B7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13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95290-F412-3E75-23DC-C6EF211B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103" y="1519595"/>
            <a:ext cx="2642614" cy="3432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82DE9E-5D34-801A-E3BC-540F110B6E2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ECD7F-26F1-343B-4D67-4FF541B1F4A5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13" name="Picture 12" descr="A red x in a circle&#10;&#10;AI-generated content may be incorrect.">
            <a:extLst>
              <a:ext uri="{FF2B5EF4-FFF2-40B4-BE49-F238E27FC236}">
                <a16:creationId xmlns:a16="http://schemas.microsoft.com/office/drawing/2014/main" id="{B535472F-CE3B-F0ED-4970-2AE703D1E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818" y="3727710"/>
            <a:ext cx="547570" cy="5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19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newspapers on a black background&#10;&#10;Description automatically generated">
            <a:extLst>
              <a:ext uri="{FF2B5EF4-FFF2-40B4-BE49-F238E27FC236}">
                <a16:creationId xmlns:a16="http://schemas.microsoft.com/office/drawing/2014/main" id="{D613AFE9-0CE3-EDCE-4491-ACA34461F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2" y="2323385"/>
            <a:ext cx="3340615" cy="1956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2CBA3-76F4-2EA6-DF38-E5D9DF92AE44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70551-853D-C966-4FBB-F5F9135C9C4A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9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 image">
            <a:extLst>
              <a:ext uri="{FF2B5EF4-FFF2-40B4-BE49-F238E27FC236}">
                <a16:creationId xmlns:a16="http://schemas.microsoft.com/office/drawing/2014/main" id="{8CB0959D-2296-8D3A-62E8-BA96B1BC37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D165AC-067E-1874-3E7D-ACEB01FBCC22}"/>
              </a:ext>
            </a:extLst>
          </p:cNvPr>
          <p:cNvSpPr txBox="1"/>
          <p:nvPr/>
        </p:nvSpPr>
        <p:spPr>
          <a:xfrm>
            <a:off x="2059388" y="1261276"/>
            <a:ext cx="53853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Na het volgen van deze presentatie</a:t>
            </a:r>
          </a:p>
          <a:p>
            <a:endParaRPr lang="nl-NL" sz="1000" dirty="0">
              <a:solidFill>
                <a:srgbClr val="000000"/>
              </a:solidFill>
              <a:latin typeface="Museo Sans 300" panose="02000000000000000000" pitchFamily="50" charset="0"/>
            </a:endParaRP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begrijp je wat PMD is</a:t>
            </a: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weet je waarom goed sorteren belangrijk is</a:t>
            </a: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weet je wanneer je de PMD-zak moet weigeren</a:t>
            </a:r>
          </a:p>
          <a:p>
            <a:pPr>
              <a:buClr>
                <a:srgbClr val="578C37"/>
              </a:buClr>
              <a:buFont typeface="Symbol" panose="05050102010706020507" pitchFamily="18" charset="2"/>
              <a:buChar char="·"/>
            </a:pPr>
            <a:r>
              <a:rPr lang="nl-NL" dirty="0">
                <a:solidFill>
                  <a:srgbClr val="000000"/>
                </a:solidFill>
                <a:latin typeface="Museo Sans 300" panose="02000000000000000000" pitchFamily="50" charset="0"/>
              </a:rPr>
              <a:t>  kan je de regels voor PMD toepassen</a:t>
            </a:r>
            <a:r>
              <a:rPr lang="nl-NL" dirty="0">
                <a:solidFill>
                  <a:srgbClr val="000000"/>
                </a:solidFill>
                <a:latin typeface="Museo Sans 100" panose="02000000000000000000" pitchFamily="50" charset="0"/>
              </a:rPr>
              <a:t>.</a:t>
            </a:r>
            <a:endParaRPr lang="nl-NL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  <a:p>
            <a:endParaRPr lang="en-BE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0249E-F88F-B5FE-D991-27DA4299D2A8}"/>
              </a:ext>
            </a:extLst>
          </p:cNvPr>
          <p:cNvSpPr txBox="1"/>
          <p:nvPr/>
        </p:nvSpPr>
        <p:spPr>
          <a:xfrm>
            <a:off x="2059388" y="778825"/>
            <a:ext cx="1518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Welkom</a:t>
            </a:r>
            <a:endParaRPr lang="nl-BE" sz="24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  <a:p>
            <a:endParaRPr lang="en-BE" dirty="0"/>
          </a:p>
        </p:txBody>
      </p:sp>
      <p:pic>
        <p:nvPicPr>
          <p:cNvPr id="4" name="Picture 3" descr="A green and black text&#10;&#10;AI-generated content may be incorrect.">
            <a:extLst>
              <a:ext uri="{FF2B5EF4-FFF2-40B4-BE49-F238E27FC236}">
                <a16:creationId xmlns:a16="http://schemas.microsoft.com/office/drawing/2014/main" id="{45B3B10B-E2C3-6663-DC51-CF6C97274B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pic>
        <p:nvPicPr>
          <p:cNvPr id="6" name="Picture 5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15EFD460-679A-3577-E37E-1AC567E9B7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" y="2778765"/>
            <a:ext cx="4632054" cy="4795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C9032-1CAB-D92A-E856-89974CAE3B77}"/>
              </a:ext>
            </a:extLst>
          </p:cNvPr>
          <p:cNvSpPr txBox="1"/>
          <p:nvPr/>
        </p:nvSpPr>
        <p:spPr>
          <a:xfrm>
            <a:off x="2112860" y="4022665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D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66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ck of newspapers on a black background&#10;&#10;Description automatically generated">
            <a:extLst>
              <a:ext uri="{FF2B5EF4-FFF2-40B4-BE49-F238E27FC236}">
                <a16:creationId xmlns:a16="http://schemas.microsoft.com/office/drawing/2014/main" id="{086B8C30-43E8-6447-E60C-94692559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2" y="2323385"/>
            <a:ext cx="3340615" cy="1956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C8B999-DEB1-81EA-6DB0-65966769D90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2388AC-FDE1-BDD7-3A93-E9B5D889CD93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14" name="Picture 13" descr="A red x in a circle&#10;&#10;AI-generated content may be incorrect.">
            <a:extLst>
              <a:ext uri="{FF2B5EF4-FFF2-40B4-BE49-F238E27FC236}">
                <a16:creationId xmlns:a16="http://schemas.microsoft.com/office/drawing/2014/main" id="{249DD0C5-FEF4-6C08-1802-7B70DD8B5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33" y="3620755"/>
            <a:ext cx="547570" cy="5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52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pray can with a silver top&#10;&#10;Description automatically generated">
            <a:extLst>
              <a:ext uri="{FF2B5EF4-FFF2-40B4-BE49-F238E27FC236}">
                <a16:creationId xmlns:a16="http://schemas.microsoft.com/office/drawing/2014/main" id="{ED35AB77-763B-52F0-B6A5-F88DD91D6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5" y="1711323"/>
            <a:ext cx="1385587" cy="3128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A2C7C-7731-3CC5-5FDC-AC04DE00B3D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E1A50-0767-C5F6-2D6E-50E448FD11A2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3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pray can with a silver top&#10;&#10;Description automatically generated">
            <a:extLst>
              <a:ext uri="{FF2B5EF4-FFF2-40B4-BE49-F238E27FC236}">
                <a16:creationId xmlns:a16="http://schemas.microsoft.com/office/drawing/2014/main" id="{99A7EC81-9F64-A912-40D4-2981FD182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95" y="1711323"/>
            <a:ext cx="1385587" cy="3128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F06AA2-AA06-B500-15F3-800772773969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03819-EB39-03BF-AD4E-82937E73105B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14" name="Picture 13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1F5ECBA5-30C1-313C-FDD3-5583DA94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49" y="4184868"/>
            <a:ext cx="579533" cy="5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2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6D6E15-1B41-95A1-B733-8B96F15D5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414" y="1415845"/>
            <a:ext cx="2867216" cy="3225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C3D5E-AB67-A31E-464F-7D40F8B2D1D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2ECF6-C4FD-72B3-2044-D15F94A6AC2A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CAFB4C-411E-F27B-A82E-C78381A27CBF}"/>
                  </a:ext>
                </a:extLst>
              </p14:cNvPr>
              <p14:cNvContentPartPr/>
              <p14:nvPr/>
            </p14:nvContentPartPr>
            <p14:xfrm>
              <a:off x="5113662" y="4402911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CAFB4C-411E-F27B-A82E-C78381A27C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9662" y="42952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E7739C-E7E7-133F-58F7-D9E2605BFD2B}"/>
                  </a:ext>
                </a:extLst>
              </p14:cNvPr>
              <p14:cNvContentPartPr/>
              <p14:nvPr/>
            </p14:nvContentPartPr>
            <p14:xfrm>
              <a:off x="5052822" y="4410111"/>
              <a:ext cx="75240" cy="1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E7739C-E7E7-133F-58F7-D9E2605BFD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9182" y="4302111"/>
                <a:ext cx="18288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6EA190-108F-3A42-C78D-31EEB3411AFE}"/>
                  </a:ext>
                </a:extLst>
              </p14:cNvPr>
              <p14:cNvContentPartPr/>
              <p14:nvPr/>
            </p14:nvContentPartPr>
            <p14:xfrm>
              <a:off x="5113662" y="4410111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6EA190-108F-3A42-C78D-31EEB3411A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9662" y="430211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DC0B406-19A0-B9EF-CCA6-193810D8638D}"/>
                  </a:ext>
                </a:extLst>
              </p14:cNvPr>
              <p14:cNvContentPartPr/>
              <p14:nvPr/>
            </p14:nvContentPartPr>
            <p14:xfrm>
              <a:off x="8384262" y="2292951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DC0B406-19A0-B9EF-CCA6-193810D8638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78142" y="2286831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4622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6F108-2A34-1A89-DB84-4800D8BED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414" y="1415845"/>
            <a:ext cx="2867216" cy="3225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BC1BE-9AF2-CD28-8674-BB9FB4D09205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F5500-8B2C-2D71-A38D-F42DE26D1CB0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11" name="Picture 10" descr="A red x in a circle&#10;&#10;AI-generated content may be incorrect.">
            <a:extLst>
              <a:ext uri="{FF2B5EF4-FFF2-40B4-BE49-F238E27FC236}">
                <a16:creationId xmlns:a16="http://schemas.microsoft.com/office/drawing/2014/main" id="{AAEC24EB-08C9-B35A-0ED0-02D5685E3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03" y="3907970"/>
            <a:ext cx="547570" cy="5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1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container with a lid&#10;&#10;Description automatically generated">
            <a:extLst>
              <a:ext uri="{FF2B5EF4-FFF2-40B4-BE49-F238E27FC236}">
                <a16:creationId xmlns:a16="http://schemas.microsoft.com/office/drawing/2014/main" id="{9CCEF7D5-8793-FE51-D146-EE5D33459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78" y="2229490"/>
            <a:ext cx="2697810" cy="2036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6C2D7-B3D2-0985-66A3-939CB408ED07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3FEE4-122D-3BE1-E345-AB57B04C7D56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Museo Sans 100" panose="02000000000000000000" pitchFamily="50" charset="0"/>
              </a:rPr>
              <a:t>Mag dit voorwerp </a:t>
            </a:r>
            <a:r>
              <a:rPr lang="en-GB" sz="2400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>
                <a:latin typeface="Museo Sans 100" panose="02000000000000000000" pitchFamily="50" charset="0"/>
              </a:rPr>
              <a:t> of </a:t>
            </a:r>
            <a:r>
              <a:rPr lang="en-GB" sz="2400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>
                <a:latin typeface="Museo Sans 100" panose="02000000000000000000" pitchFamily="50" charset="0"/>
              </a:rPr>
              <a:t> in de PMD-zak?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73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container with a lid&#10;&#10;Description automatically generated">
            <a:extLst>
              <a:ext uri="{FF2B5EF4-FFF2-40B4-BE49-F238E27FC236}">
                <a16:creationId xmlns:a16="http://schemas.microsoft.com/office/drawing/2014/main" id="{67DA874F-0E38-29D3-3EDF-6B991100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78" y="2229490"/>
            <a:ext cx="2697810" cy="2036401"/>
          </a:xfrm>
          <a:prstGeom prst="rect">
            <a:avLst/>
          </a:prstGeom>
        </p:spPr>
      </p:pic>
      <p:pic>
        <p:nvPicPr>
          <p:cNvPr id="7" name="Picture 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7C75B544-28A8-3FA6-3A4D-9781D7FD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03" y="3422868"/>
            <a:ext cx="579533" cy="579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EC8AC-A99B-4A73-1C90-11BD89CC0C5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399C2-F89F-7653-7B68-7B362B39BE5C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25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apsule with silver rim&#10;&#10;Description automatically generated">
            <a:extLst>
              <a:ext uri="{FF2B5EF4-FFF2-40B4-BE49-F238E27FC236}">
                <a16:creationId xmlns:a16="http://schemas.microsoft.com/office/drawing/2014/main" id="{C32BA049-E296-979A-991B-E676CA7E9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04" y="2331907"/>
            <a:ext cx="1816351" cy="1807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B666E4-BC48-2310-FDFD-9EBBB8BA3690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C9853-73C2-2EA2-A145-03EBA95B495A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9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apsule with silver rim&#10;&#10;Description automatically generated">
            <a:extLst>
              <a:ext uri="{FF2B5EF4-FFF2-40B4-BE49-F238E27FC236}">
                <a16:creationId xmlns:a16="http://schemas.microsoft.com/office/drawing/2014/main" id="{FA58E259-6DA6-5AA1-2301-5E5CED7AC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04" y="2331907"/>
            <a:ext cx="1816351" cy="1807654"/>
          </a:xfrm>
          <a:prstGeom prst="rect">
            <a:avLst/>
          </a:prstGeom>
        </p:spPr>
      </p:pic>
      <p:pic>
        <p:nvPicPr>
          <p:cNvPr id="7" name="Picture 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E02DB5D4-AB1B-AE18-886B-086F7AC71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53" y="3560028"/>
            <a:ext cx="579533" cy="579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FD6E5-BADE-4370-D88C-E7D3181F81BD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C2A1C-C884-C2AB-9B52-CD42DDABCA8B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60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arton of milk&#10;&#10;Description automatically generated">
            <a:extLst>
              <a:ext uri="{FF2B5EF4-FFF2-40B4-BE49-F238E27FC236}">
                <a16:creationId xmlns:a16="http://schemas.microsoft.com/office/drawing/2014/main" id="{D08BCE03-5E68-E41D-1101-721D089C8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1" y="1676947"/>
            <a:ext cx="1875112" cy="2947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3A2FA-848E-36C6-E283-2A4253FF0C41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37692-D5DB-AF00-8249-E2200FE21D09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01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05A2C9-C591-A628-F95D-B02EBF57772C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Wat is PMD?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82298-88CD-6734-C5F4-833A62DE5147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Waarom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goed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sorteren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7DB11-D93A-7AE4-3E4E-7AA57025A624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Weigeringsinstructies</a:t>
            </a:r>
            <a:endParaRPr lang="en-GB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EB934-43C5-C72B-4D3D-4F87F819BF8D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Voorbeelden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24AD8-2E15-5885-B62B-06C3FB7962F1}"/>
              </a:ext>
            </a:extLst>
          </p:cNvPr>
          <p:cNvSpPr txBox="1"/>
          <p:nvPr/>
        </p:nvSpPr>
        <p:spPr>
          <a:xfrm>
            <a:off x="1211179" y="11429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7038F-C34F-6CFF-5FD2-01940322FA38}"/>
              </a:ext>
            </a:extLst>
          </p:cNvPr>
          <p:cNvSpPr txBox="1"/>
          <p:nvPr/>
        </p:nvSpPr>
        <p:spPr>
          <a:xfrm>
            <a:off x="1211179" y="1940440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EF3C8-F3CE-8759-7994-4E6BCC0984DB}"/>
              </a:ext>
            </a:extLst>
          </p:cNvPr>
          <p:cNvSpPr txBox="1"/>
          <p:nvPr/>
        </p:nvSpPr>
        <p:spPr>
          <a:xfrm>
            <a:off x="1201561" y="276778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74663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3" name="Picture 2" descr="A green and black text&#10;&#10;AI-generated content may be incorrect.">
            <a:extLst>
              <a:ext uri="{FF2B5EF4-FFF2-40B4-BE49-F238E27FC236}">
                <a16:creationId xmlns:a16="http://schemas.microsoft.com/office/drawing/2014/main" id="{164F2C5A-506D-6773-60D1-391801B7D5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4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arton of milk&#10;&#10;Description automatically generated">
            <a:extLst>
              <a:ext uri="{FF2B5EF4-FFF2-40B4-BE49-F238E27FC236}">
                <a16:creationId xmlns:a16="http://schemas.microsoft.com/office/drawing/2014/main" id="{1E4A1A2F-6221-1C04-F7FD-C1050721A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91" y="1676947"/>
            <a:ext cx="1875112" cy="2947441"/>
          </a:xfrm>
          <a:prstGeom prst="rect">
            <a:avLst/>
          </a:prstGeom>
        </p:spPr>
      </p:pic>
      <p:pic>
        <p:nvPicPr>
          <p:cNvPr id="11" name="Picture 10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34C761B7-6E07-7CF0-CD4C-FF7953338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33" y="3872750"/>
            <a:ext cx="579533" cy="579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BF8B1B-14A3-7199-3F2B-6F8A3F0AF6C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7AB66-66E9-63EE-A762-67A2797243DC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94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lue gloves&#10;&#10;Description automatically generated">
            <a:extLst>
              <a:ext uri="{FF2B5EF4-FFF2-40B4-BE49-F238E27FC236}">
                <a16:creationId xmlns:a16="http://schemas.microsoft.com/office/drawing/2014/main" id="{0F57B80A-AED6-40CB-F949-61F8B4511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81" y="1895167"/>
            <a:ext cx="4200637" cy="2507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630794-9910-7750-6C36-56E86A66C75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610A1-E53E-E5D1-407F-9FBB5F620FDE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81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lue gloves&#10;&#10;Description automatically generated">
            <a:extLst>
              <a:ext uri="{FF2B5EF4-FFF2-40B4-BE49-F238E27FC236}">
                <a16:creationId xmlns:a16="http://schemas.microsoft.com/office/drawing/2014/main" id="{E3011FDB-E8A3-B014-6966-32EB959CF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81" y="1895167"/>
            <a:ext cx="4200637" cy="2507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7FCE3B-D0D2-3E17-81B9-F55A66B8D902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12" name="Picture 11" descr="A red x in a circle&#10;&#10;AI-generated content may be incorrect.">
            <a:extLst>
              <a:ext uri="{FF2B5EF4-FFF2-40B4-BE49-F238E27FC236}">
                <a16:creationId xmlns:a16="http://schemas.microsoft.com/office/drawing/2014/main" id="{7B010A62-4E34-C016-455B-C4FCCEDED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70" y="3514610"/>
            <a:ext cx="547570" cy="5475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D7DF70-7C5A-118C-0A36-7B74629732C6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1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4153F-4C6C-8844-5F1E-0C13E7352DC5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 descr="A blue bucket with a handle&#10;&#10;Description automatically generated">
            <a:extLst>
              <a:ext uri="{FF2B5EF4-FFF2-40B4-BE49-F238E27FC236}">
                <a16:creationId xmlns:a16="http://schemas.microsoft.com/office/drawing/2014/main" id="{0F18BD20-9A1E-13CA-C13C-CC8B0F1BC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0" b="91490" l="9992" r="89924">
                        <a14:foregroundMark x1="45258" y1="9738" x2="55575" y2="7532"/>
                        <a14:backgroundMark x1="59738" y1="8467" x2="55461" y2="7324"/>
                        <a14:backgroundMark x1="56181" y1="7578" x2="54149" y2="7578"/>
                        <a14:backgroundMark x1="24344" y1="70660" x2="27900" y2="87299"/>
                        <a14:backgroundMark x1="29805" y1="77265" x2="31922" y2="89162"/>
                        <a14:backgroundMark x1="31922" y1="89162" x2="32345" y2="89881"/>
                        <a14:backgroundMark x1="28620" y1="78281" x2="30525" y2="90686"/>
                        <a14:backgroundMark x1="30525" y1="90686" x2="32218" y2="91914"/>
                        <a14:backgroundMark x1="27350" y1="75572" x2="32811" y2="92887"/>
                        <a14:backgroundMark x1="26207" y1="75275" x2="26630" y2="78874"/>
                        <a14:backgroundMark x1="24471" y1="70406" x2="28069" y2="80864"/>
                        <a14:backgroundMark x1="67062" y1="84886" x2="70660" y2="83150"/>
                        <a14:backgroundMark x1="70364" y1="82303" x2="64606" y2="8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96" y="1711324"/>
            <a:ext cx="3183808" cy="3183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09A579-48EE-985E-7FE9-08260B03AC55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83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10" name="Picture 9" descr="A blue bucket with a handle&#10;&#10;Description automatically generated">
            <a:extLst>
              <a:ext uri="{FF2B5EF4-FFF2-40B4-BE49-F238E27FC236}">
                <a16:creationId xmlns:a16="http://schemas.microsoft.com/office/drawing/2014/main" id="{BCE68D7C-6584-E0E7-9C5F-F817849B1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0" b="91490" l="9992" r="89924">
                        <a14:foregroundMark x1="45258" y1="9738" x2="55575" y2="7532"/>
                        <a14:backgroundMark x1="59738" y1="8467" x2="55461" y2="7324"/>
                        <a14:backgroundMark x1="56181" y1="7578" x2="54149" y2="7578"/>
                        <a14:backgroundMark x1="24344" y1="70660" x2="27900" y2="87299"/>
                        <a14:backgroundMark x1="29805" y1="77265" x2="31922" y2="89162"/>
                        <a14:backgroundMark x1="31922" y1="89162" x2="32345" y2="89881"/>
                        <a14:backgroundMark x1="28620" y1="78281" x2="30525" y2="90686"/>
                        <a14:backgroundMark x1="30525" y1="90686" x2="32218" y2="91914"/>
                        <a14:backgroundMark x1="27350" y1="75572" x2="32811" y2="92887"/>
                        <a14:backgroundMark x1="26207" y1="75275" x2="26630" y2="78874"/>
                        <a14:backgroundMark x1="24471" y1="70406" x2="28069" y2="80864"/>
                        <a14:backgroundMark x1="67062" y1="84886" x2="70660" y2="83150"/>
                        <a14:backgroundMark x1="70364" y1="82303" x2="64606" y2="85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96" y="1711324"/>
            <a:ext cx="3183808" cy="3183808"/>
          </a:xfrm>
          <a:prstGeom prst="rect">
            <a:avLst/>
          </a:prstGeom>
        </p:spPr>
      </p:pic>
      <p:pic>
        <p:nvPicPr>
          <p:cNvPr id="8" name="Picture 7" descr="A red x in a circle&#10;&#10;AI-generated content may be incorrect.">
            <a:extLst>
              <a:ext uri="{FF2B5EF4-FFF2-40B4-BE49-F238E27FC236}">
                <a16:creationId xmlns:a16="http://schemas.microsoft.com/office/drawing/2014/main" id="{E31BD794-59C8-C789-B405-C53868480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0" y="3979106"/>
            <a:ext cx="547570" cy="547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1C9A7F-B254-3D77-298E-0F1280FBB807}"/>
              </a:ext>
            </a:extLst>
          </p:cNvPr>
          <p:cNvSpPr txBox="1"/>
          <p:nvPr/>
        </p:nvSpPr>
        <p:spPr>
          <a:xfrm>
            <a:off x="425303" y="1081320"/>
            <a:ext cx="797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Mag </a:t>
            </a:r>
            <a:r>
              <a:rPr lang="en-GB" dirty="0" err="1">
                <a:latin typeface="Museo Sans 100" panose="02000000000000000000" pitchFamily="50" charset="0"/>
              </a:rPr>
              <a:t>dit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voorwerp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sz="2400" dirty="0" err="1">
                <a:solidFill>
                  <a:srgbClr val="C9D887"/>
                </a:solidFill>
                <a:latin typeface="Museo Sans 900" panose="02000000000000000000" pitchFamily="50" charset="0"/>
              </a:rPr>
              <a:t>wel</a:t>
            </a:r>
            <a:r>
              <a:rPr lang="en-GB" dirty="0">
                <a:latin typeface="Museo Sans 100" panose="02000000000000000000" pitchFamily="50" charset="0"/>
              </a:rPr>
              <a:t> of </a:t>
            </a:r>
            <a:r>
              <a:rPr lang="en-GB" sz="2400" dirty="0" err="1">
                <a:solidFill>
                  <a:srgbClr val="CE5D51"/>
                </a:solidFill>
                <a:latin typeface="Museo Sans 900" panose="02000000000000000000" pitchFamily="50" charset="0"/>
              </a:rPr>
              <a:t>niet</a:t>
            </a:r>
            <a:r>
              <a:rPr lang="en-GB" dirty="0">
                <a:latin typeface="Museo Sans 100" panose="02000000000000000000" pitchFamily="50" charset="0"/>
              </a:rPr>
              <a:t> in de PMD-</a:t>
            </a:r>
            <a:r>
              <a:rPr lang="en-GB" dirty="0" err="1">
                <a:latin typeface="Museo Sans 100" panose="02000000000000000000" pitchFamily="50" charset="0"/>
              </a:rPr>
              <a:t>zak</a:t>
            </a:r>
            <a:r>
              <a:rPr lang="en-GB" dirty="0">
                <a:latin typeface="Museo Sans 100" panose="02000000000000000000" pitchFamily="50" charset="0"/>
              </a:rPr>
              <a:t>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68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05A2C9-C591-A628-F95D-B02EBF57772C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Wat is PMD?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82298-88CD-6734-C5F4-833A62DE5147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Waarom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goed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sorteren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7DB11-D93A-7AE4-3E4E-7AA57025A624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Weigeringsinstructies</a:t>
            </a:r>
            <a:endParaRPr lang="en-GB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EB934-43C5-C72B-4D3D-4F87F819BF8D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Voorbeelden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7038F-C34F-6CFF-5FD2-01940322FA38}"/>
              </a:ext>
            </a:extLst>
          </p:cNvPr>
          <p:cNvSpPr txBox="1"/>
          <p:nvPr/>
        </p:nvSpPr>
        <p:spPr>
          <a:xfrm>
            <a:off x="1211179" y="1940440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EF3C8-F3CE-8759-7994-4E6BCC0984DB}"/>
              </a:ext>
            </a:extLst>
          </p:cNvPr>
          <p:cNvSpPr txBox="1"/>
          <p:nvPr/>
        </p:nvSpPr>
        <p:spPr>
          <a:xfrm>
            <a:off x="1201561" y="276778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68018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20" name="Graphic 19" descr="Tick with solid fill">
            <a:extLst>
              <a:ext uri="{FF2B5EF4-FFF2-40B4-BE49-F238E27FC236}">
                <a16:creationId xmlns:a16="http://schemas.microsoft.com/office/drawing/2014/main" id="{9F11481A-51D9-C02E-2F30-5D4E97768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648" y="1225677"/>
            <a:ext cx="360000" cy="360000"/>
          </a:xfrm>
          <a:prstGeom prst="rect">
            <a:avLst/>
          </a:prstGeom>
        </p:spPr>
      </p:pic>
      <p:pic>
        <p:nvPicPr>
          <p:cNvPr id="3" name="Picture 2" descr="A green and black text&#10;&#10;AI-generated content may be incorrect.">
            <a:extLst>
              <a:ext uri="{FF2B5EF4-FFF2-40B4-BE49-F238E27FC236}">
                <a16:creationId xmlns:a16="http://schemas.microsoft.com/office/drawing/2014/main" id="{7B7CEAD5-7D44-F3D3-6F5E-0C2307D893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7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>
                <a:solidFill>
                  <a:srgbClr val="578C37"/>
                </a:solidFill>
                <a:latin typeface="Tisa Sans OT Extrabold" panose="020B0904020201020104" pitchFamily="34" charset="0"/>
              </a:rPr>
              <a:t>Waarom goed sorteren?</a:t>
            </a:r>
            <a:endParaRPr lang="nl-BE" sz="2200" b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21FE4-688A-1A64-C85B-9F10DEE7CAF8}"/>
              </a:ext>
            </a:extLst>
          </p:cNvPr>
          <p:cNvSpPr/>
          <p:nvPr/>
        </p:nvSpPr>
        <p:spPr>
          <a:xfrm>
            <a:off x="503238" y="2743201"/>
            <a:ext cx="2409295" cy="1881188"/>
          </a:xfrm>
          <a:prstGeom prst="rect">
            <a:avLst/>
          </a:prstGeom>
          <a:solidFill>
            <a:srgbClr val="C9D88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>
                <a:solidFill>
                  <a:srgbClr val="578C37"/>
                </a:solidFill>
                <a:latin typeface="Museo Sans 100" panose="02000000000000000000" pitchFamily="50" charset="0"/>
              </a:rPr>
              <a:t>Veilig</a:t>
            </a:r>
            <a:r>
              <a:rPr lang="en-GB">
                <a:solidFill>
                  <a:srgbClr val="578C37"/>
                </a:solidFill>
                <a:latin typeface="Museo Sans 100" panose="02000000000000000000" pitchFamily="50" charset="0"/>
              </a:rPr>
              <a:t> </a:t>
            </a:r>
            <a:r>
              <a:rPr lang="en-GB" err="1">
                <a:solidFill>
                  <a:srgbClr val="578C37"/>
                </a:solidFill>
                <a:latin typeface="Museo Sans 100" panose="02000000000000000000" pitchFamily="50" charset="0"/>
              </a:rPr>
              <a:t>voor</a:t>
            </a:r>
            <a:r>
              <a:rPr lang="en-GB">
                <a:solidFill>
                  <a:srgbClr val="578C37"/>
                </a:solidFill>
                <a:latin typeface="Museo Sans 100" panose="02000000000000000000" pitchFamily="50" charset="0"/>
              </a:rPr>
              <a:t> </a:t>
            </a:r>
            <a:r>
              <a:rPr lang="en-GB" err="1">
                <a:solidFill>
                  <a:srgbClr val="578C37"/>
                </a:solidFill>
                <a:latin typeface="Museo Sans 100" panose="02000000000000000000" pitchFamily="50" charset="0"/>
              </a:rPr>
              <a:t>mensen</a:t>
            </a:r>
            <a:r>
              <a:rPr lang="en-GB">
                <a:solidFill>
                  <a:srgbClr val="578C37"/>
                </a:solidFill>
                <a:latin typeface="Museo Sans 100" panose="02000000000000000000" pitchFamily="50" charset="0"/>
              </a:rPr>
              <a:t> </a:t>
            </a:r>
            <a:br>
              <a:rPr lang="en-GB">
                <a:solidFill>
                  <a:srgbClr val="578C37"/>
                </a:solidFill>
                <a:latin typeface="Museo Sans 100" panose="02000000000000000000" pitchFamily="50" charset="0"/>
              </a:rPr>
            </a:br>
            <a:r>
              <a:rPr lang="en-GB" err="1">
                <a:solidFill>
                  <a:srgbClr val="578C37"/>
                </a:solidFill>
                <a:latin typeface="Museo Sans 100" panose="02000000000000000000" pitchFamily="50" charset="0"/>
              </a:rPr>
              <a:t>en</a:t>
            </a:r>
            <a:r>
              <a:rPr lang="en-GB">
                <a:solidFill>
                  <a:srgbClr val="578C37"/>
                </a:solidFill>
                <a:latin typeface="Museo Sans 100" panose="02000000000000000000" pitchFamily="50" charset="0"/>
              </a:rPr>
              <a:t> machines</a:t>
            </a:r>
            <a:endParaRPr lang="en-BE">
              <a:solidFill>
                <a:srgbClr val="578C37"/>
              </a:solidFill>
              <a:latin typeface="Museo Sans 100" panose="020000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444DEC-C021-1026-104F-61842D71A3CD}"/>
              </a:ext>
            </a:extLst>
          </p:cNvPr>
          <p:cNvSpPr/>
          <p:nvPr/>
        </p:nvSpPr>
        <p:spPr>
          <a:xfrm>
            <a:off x="6231467" y="2743201"/>
            <a:ext cx="2409295" cy="1881188"/>
          </a:xfrm>
          <a:prstGeom prst="rect">
            <a:avLst/>
          </a:prstGeom>
          <a:solidFill>
            <a:srgbClr val="C9D88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>
                <a:solidFill>
                  <a:srgbClr val="578C37"/>
                </a:solidFill>
                <a:latin typeface="Museo Sans 100" panose="02000000000000000000" pitchFamily="50" charset="0"/>
              </a:rPr>
              <a:t>Goed</a:t>
            </a:r>
            <a:r>
              <a:rPr lang="en-GB">
                <a:solidFill>
                  <a:srgbClr val="578C37"/>
                </a:solidFill>
                <a:latin typeface="Museo Sans 100" panose="02000000000000000000" pitchFamily="50" charset="0"/>
              </a:rPr>
              <a:t> </a:t>
            </a:r>
            <a:r>
              <a:rPr lang="en-GB" err="1">
                <a:solidFill>
                  <a:srgbClr val="578C37"/>
                </a:solidFill>
                <a:latin typeface="Museo Sans 100" panose="02000000000000000000" pitchFamily="50" charset="0"/>
              </a:rPr>
              <a:t>recycleren</a:t>
            </a:r>
            <a:endParaRPr lang="en-BE">
              <a:solidFill>
                <a:srgbClr val="578C37"/>
              </a:solidFill>
              <a:latin typeface="Museo Sans 100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C88D86-8DDF-AE30-C95C-6AF5A1A9B18D}"/>
              </a:ext>
            </a:extLst>
          </p:cNvPr>
          <p:cNvSpPr/>
          <p:nvPr/>
        </p:nvSpPr>
        <p:spPr>
          <a:xfrm>
            <a:off x="3367352" y="2743201"/>
            <a:ext cx="2409295" cy="1881188"/>
          </a:xfrm>
          <a:prstGeom prst="rect">
            <a:avLst/>
          </a:prstGeom>
          <a:solidFill>
            <a:srgbClr val="C9D887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578C37"/>
                </a:solidFill>
                <a:latin typeface="Museo Sans 100" panose="02000000000000000000" pitchFamily="50" charset="0"/>
              </a:rPr>
              <a:t>Beter </a:t>
            </a:r>
            <a:r>
              <a:rPr lang="en-GB" dirty="0" err="1">
                <a:solidFill>
                  <a:srgbClr val="578C37"/>
                </a:solidFill>
                <a:latin typeface="Museo Sans 100" panose="02000000000000000000" pitchFamily="50" charset="0"/>
              </a:rPr>
              <a:t>sorteren</a:t>
            </a:r>
            <a:r>
              <a:rPr lang="en-GB" dirty="0">
                <a:solidFill>
                  <a:srgbClr val="578C37"/>
                </a:solidFill>
                <a:latin typeface="Museo Sans 100" panose="02000000000000000000" pitchFamily="50" charset="0"/>
              </a:rPr>
              <a:t> in </a:t>
            </a:r>
            <a:br>
              <a:rPr lang="en-GB" dirty="0">
                <a:solidFill>
                  <a:srgbClr val="578C37"/>
                </a:solidFill>
                <a:latin typeface="Museo Sans 100" panose="02000000000000000000" pitchFamily="50" charset="0"/>
              </a:rPr>
            </a:br>
            <a:r>
              <a:rPr lang="en-GB" dirty="0">
                <a:solidFill>
                  <a:srgbClr val="578C37"/>
                </a:solidFill>
                <a:latin typeface="Museo Sans 100" panose="02000000000000000000" pitchFamily="50" charset="0"/>
              </a:rPr>
              <a:t>de </a:t>
            </a:r>
            <a:r>
              <a:rPr lang="en-GB" dirty="0" err="1">
                <a:solidFill>
                  <a:srgbClr val="578C37"/>
                </a:solidFill>
                <a:latin typeface="Museo Sans 100" panose="02000000000000000000" pitchFamily="50" charset="0"/>
              </a:rPr>
              <a:t>sorteercentra</a:t>
            </a:r>
            <a:endParaRPr lang="en-BE" dirty="0">
              <a:solidFill>
                <a:srgbClr val="578C37"/>
              </a:solidFill>
              <a:latin typeface="Museo Sans 100" panose="020000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197060-C200-E17F-983B-FE2E720BB7DD}"/>
              </a:ext>
            </a:extLst>
          </p:cNvPr>
          <p:cNvSpPr txBox="1"/>
          <p:nvPr/>
        </p:nvSpPr>
        <p:spPr>
          <a:xfrm>
            <a:off x="1291325" y="1738579"/>
            <a:ext cx="83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solidFill>
                  <a:srgbClr val="4F72B8"/>
                </a:solidFill>
                <a:latin typeface="Museo Sans 900" panose="02000000000000000000" pitchFamily="50" charset="0"/>
              </a:rPr>
              <a:t>1</a:t>
            </a:r>
            <a:endParaRPr lang="en-BE" sz="800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0C6AA5-02AC-296F-081B-D987655BB3F8}"/>
              </a:ext>
            </a:extLst>
          </p:cNvPr>
          <p:cNvSpPr txBox="1"/>
          <p:nvPr/>
        </p:nvSpPr>
        <p:spPr>
          <a:xfrm>
            <a:off x="4173152" y="1738578"/>
            <a:ext cx="83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solidFill>
                  <a:srgbClr val="4F72B8"/>
                </a:solidFill>
                <a:latin typeface="Museo Sans 900" panose="02000000000000000000" pitchFamily="50" charset="0"/>
              </a:rPr>
              <a:t>2</a:t>
            </a:r>
            <a:endParaRPr lang="en-BE" sz="800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958E2-553D-73CC-A17A-99F57D1D042A}"/>
              </a:ext>
            </a:extLst>
          </p:cNvPr>
          <p:cNvSpPr txBox="1"/>
          <p:nvPr/>
        </p:nvSpPr>
        <p:spPr>
          <a:xfrm>
            <a:off x="7019555" y="1738577"/>
            <a:ext cx="83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>
                <a:solidFill>
                  <a:srgbClr val="4F72B8"/>
                </a:solidFill>
                <a:latin typeface="Museo Sans 900" panose="02000000000000000000" pitchFamily="50" charset="0"/>
              </a:rPr>
              <a:t>3</a:t>
            </a:r>
            <a:endParaRPr lang="en-BE" sz="800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outline of a map&#10;&#10;AI-generated content may be incorrect.">
            <a:extLst>
              <a:ext uri="{FF2B5EF4-FFF2-40B4-BE49-F238E27FC236}">
                <a16:creationId xmlns:a16="http://schemas.microsoft.com/office/drawing/2014/main" id="{EFFFA843-F61C-D647-5F13-33B64A6C5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19" y="577016"/>
            <a:ext cx="4795157" cy="4795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Waar gaat het ingezamelde PMD naartoe?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0705B693-103C-542E-5707-94D6C68B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4685" y="1795945"/>
            <a:ext cx="734907" cy="734907"/>
          </a:xfrm>
          <a:prstGeom prst="rect">
            <a:avLst/>
          </a:prstGeom>
        </p:spPr>
      </p:pic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50187180-AFB9-06FC-46BB-8C89654C9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3917" y="1061920"/>
            <a:ext cx="734907" cy="734907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93E195E3-D5DB-AF00-9DB3-A9E2691DC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5032" y="1490793"/>
            <a:ext cx="734907" cy="734907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78B4AF88-00BD-13D0-AD06-01F2CC610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9010" y="2478329"/>
            <a:ext cx="734907" cy="734907"/>
          </a:xfrm>
          <a:prstGeom prst="rect">
            <a:avLst/>
          </a:prstGeom>
        </p:spPr>
      </p:pic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6C3C8B0D-8FFF-BFE6-4F17-AF5DFE2CA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7543" y="2900310"/>
            <a:ext cx="734907" cy="734907"/>
          </a:xfrm>
          <a:prstGeom prst="rect">
            <a:avLst/>
          </a:prstGeom>
        </p:spPr>
      </p:pic>
      <p:pic>
        <p:nvPicPr>
          <p:cNvPr id="16" name="Graphic 15" descr="Marker with solid fill">
            <a:extLst>
              <a:ext uri="{FF2B5EF4-FFF2-40B4-BE49-F238E27FC236}">
                <a16:creationId xmlns:a16="http://schemas.microsoft.com/office/drawing/2014/main" id="{9F56B0C8-4530-561D-06F6-32F7F69D7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2652" y="2430033"/>
            <a:ext cx="734907" cy="7349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E25EF9-4551-0DE0-59F2-67AE6898E1DF}"/>
              </a:ext>
            </a:extLst>
          </p:cNvPr>
          <p:cNvSpPr/>
          <p:nvPr/>
        </p:nvSpPr>
        <p:spPr>
          <a:xfrm>
            <a:off x="5338854" y="2117982"/>
            <a:ext cx="1253143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Prezero</a:t>
            </a:r>
            <a:r>
              <a:rPr lang="en-GB" sz="1000" dirty="0">
                <a:latin typeface="Museo Sans 500" panose="02000000000000000000" pitchFamily="50" charset="0"/>
              </a:rPr>
              <a:t> Evergem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4C79F6-C599-3F93-9B57-52E0DDCABFFB}"/>
              </a:ext>
            </a:extLst>
          </p:cNvPr>
          <p:cNvSpPr/>
          <p:nvPr/>
        </p:nvSpPr>
        <p:spPr>
          <a:xfrm>
            <a:off x="4321812" y="2420194"/>
            <a:ext cx="1360651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Vanheede</a:t>
            </a:r>
            <a:r>
              <a:rPr lang="en-GB" sz="1000" dirty="0">
                <a:latin typeface="Museo Sans 500" panose="02000000000000000000" pitchFamily="50" charset="0"/>
              </a:rPr>
              <a:t> </a:t>
            </a:r>
            <a:r>
              <a:rPr lang="en-GB" sz="1000" dirty="0" err="1">
                <a:latin typeface="Museo Sans 500" panose="02000000000000000000" pitchFamily="50" charset="0"/>
              </a:rPr>
              <a:t>Rumbeke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2DCE8-7B52-7C57-837D-713497B89C62}"/>
              </a:ext>
            </a:extLst>
          </p:cNvPr>
          <p:cNvSpPr/>
          <p:nvPr/>
        </p:nvSpPr>
        <p:spPr>
          <a:xfrm>
            <a:off x="5538567" y="3109305"/>
            <a:ext cx="920385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Val’Up</a:t>
            </a:r>
            <a:r>
              <a:rPr lang="en-GB" sz="1000" dirty="0">
                <a:latin typeface="Museo Sans 500" panose="02000000000000000000" pitchFamily="50" charset="0"/>
              </a:rPr>
              <a:t> </a:t>
            </a:r>
            <a:r>
              <a:rPr lang="en-GB" sz="1000" dirty="0" err="1">
                <a:latin typeface="Museo Sans 500" panose="02000000000000000000" pitchFamily="50" charset="0"/>
              </a:rPr>
              <a:t>Ghlin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27235C-2016-0E4D-0FA0-B6268E332DAA}"/>
              </a:ext>
            </a:extLst>
          </p:cNvPr>
          <p:cNvSpPr/>
          <p:nvPr/>
        </p:nvSpPr>
        <p:spPr>
          <a:xfrm>
            <a:off x="6047441" y="3528925"/>
            <a:ext cx="1175110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Valtris</a:t>
            </a:r>
            <a:r>
              <a:rPr lang="en-GB" sz="1000" dirty="0">
                <a:latin typeface="Museo Sans 500" panose="02000000000000000000" pitchFamily="50" charset="0"/>
              </a:rPr>
              <a:t> Charleroi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E1AAB3-8BC3-AEEB-9C72-FF8B00E12789}"/>
              </a:ext>
            </a:extLst>
          </p:cNvPr>
          <p:cNvSpPr/>
          <p:nvPr/>
        </p:nvSpPr>
        <p:spPr>
          <a:xfrm>
            <a:off x="7546861" y="3057499"/>
            <a:ext cx="786488" cy="260601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atin typeface="Museo Sans 500" panose="02000000000000000000" pitchFamily="50" charset="0"/>
              </a:rPr>
              <a:t>Sitel </a:t>
            </a:r>
            <a:r>
              <a:rPr lang="en-GB" sz="1000" dirty="0" err="1">
                <a:latin typeface="Museo Sans 500" panose="02000000000000000000" pitchFamily="50" charset="0"/>
              </a:rPr>
              <a:t>Engis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555028-F774-D022-B265-29F334C6723F}"/>
              </a:ext>
            </a:extLst>
          </p:cNvPr>
          <p:cNvSpPr/>
          <p:nvPr/>
        </p:nvSpPr>
        <p:spPr>
          <a:xfrm>
            <a:off x="6316754" y="1691410"/>
            <a:ext cx="866902" cy="358324"/>
          </a:xfrm>
          <a:prstGeom prst="rect">
            <a:avLst/>
          </a:prstGeom>
          <a:solidFill>
            <a:srgbClr val="578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atin typeface="Museo Sans 500" panose="02000000000000000000" pitchFamily="50" charset="0"/>
              </a:rPr>
              <a:t>Indaver</a:t>
            </a:r>
            <a:r>
              <a:rPr lang="en-GB" sz="1000" dirty="0">
                <a:latin typeface="Museo Sans 500" panose="02000000000000000000" pitchFamily="50" charset="0"/>
              </a:rPr>
              <a:t> </a:t>
            </a:r>
            <a:r>
              <a:rPr lang="en-GB" sz="1000" dirty="0" err="1">
                <a:latin typeface="Museo Sans 500" panose="02000000000000000000" pitchFamily="50" charset="0"/>
              </a:rPr>
              <a:t>Willebroek</a:t>
            </a:r>
            <a:endParaRPr lang="en-BE" sz="1000" dirty="0">
              <a:latin typeface="Museo Sans 500" panose="020000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64D25-E6B8-B196-4DCF-26A2F50D396E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useo Sans 100" panose="02000000000000000000" pitchFamily="50" charset="0"/>
              </a:rPr>
              <a:t>In </a:t>
            </a:r>
            <a:r>
              <a:rPr lang="en-GB" dirty="0" err="1">
                <a:latin typeface="Museo Sans 100" panose="02000000000000000000" pitchFamily="50" charset="0"/>
              </a:rPr>
              <a:t>België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zijn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zes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sorteercentra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voor</a:t>
            </a:r>
            <a:r>
              <a:rPr lang="en-GB" dirty="0">
                <a:latin typeface="Museo Sans 100" panose="02000000000000000000" pitchFamily="50" charset="0"/>
              </a:rPr>
              <a:t> PMD.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85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Het PMD-sorteerproces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08D12-0756-F471-3E04-C016E432757C}"/>
              </a:ext>
            </a:extLst>
          </p:cNvPr>
          <p:cNvSpPr txBox="1"/>
          <p:nvPr/>
        </p:nvSpPr>
        <p:spPr>
          <a:xfrm>
            <a:off x="503239" y="1131888"/>
            <a:ext cx="2185776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dirty="0">
                <a:latin typeface="Museo Sans 100" panose="02000000000000000000" pitchFamily="50" charset="0"/>
              </a:rPr>
              <a:t>Het is </a:t>
            </a:r>
            <a:r>
              <a:rPr lang="en-GB" dirty="0" err="1">
                <a:latin typeface="Museo Sans 100" panose="02000000000000000000" pitchFamily="50" charset="0"/>
              </a:rPr>
              <a:t>belangrijk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dat</a:t>
            </a:r>
            <a:r>
              <a:rPr lang="en-GB" dirty="0">
                <a:latin typeface="Museo Sans 100" panose="02000000000000000000" pitchFamily="50" charset="0"/>
              </a:rPr>
              <a:t> het PMD </a:t>
            </a:r>
            <a:r>
              <a:rPr lang="en-GB" dirty="0">
                <a:latin typeface="Museo Sans 700" panose="02000000000000000000" pitchFamily="50" charset="0"/>
              </a:rPr>
              <a:t>zo </a:t>
            </a:r>
            <a:r>
              <a:rPr lang="en-GB" dirty="0" err="1">
                <a:latin typeface="Museo Sans 700" panose="02000000000000000000" pitchFamily="50" charset="0"/>
              </a:rPr>
              <a:t>weinig</a:t>
            </a:r>
            <a:r>
              <a:rPr lang="en-GB" dirty="0">
                <a:latin typeface="Museo Sans 700" panose="02000000000000000000" pitchFamily="50" charset="0"/>
              </a:rPr>
              <a:t> </a:t>
            </a:r>
            <a:r>
              <a:rPr lang="en-GB" dirty="0" err="1">
                <a:latin typeface="Museo Sans 700" panose="02000000000000000000" pitchFamily="50" charset="0"/>
              </a:rPr>
              <a:t>mogelijk</a:t>
            </a:r>
            <a:r>
              <a:rPr lang="en-GB" dirty="0">
                <a:latin typeface="Museo Sans 700" panose="02000000000000000000" pitchFamily="50" charset="0"/>
              </a:rPr>
              <a:t> </a:t>
            </a:r>
            <a:r>
              <a:rPr lang="en-GB" dirty="0" err="1">
                <a:latin typeface="Museo Sans 700" panose="02000000000000000000" pitchFamily="50" charset="0"/>
              </a:rPr>
              <a:t>fouten</a:t>
            </a:r>
            <a:r>
              <a:rPr lang="en-GB" dirty="0">
                <a:latin typeface="Museo Sans 7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bevat</a:t>
            </a:r>
            <a:r>
              <a:rPr lang="en-GB" dirty="0">
                <a:latin typeface="Museo Sans 100" panose="02000000000000000000" pitchFamily="50" charset="0"/>
              </a:rPr>
              <a:t>. Om </a:t>
            </a:r>
            <a:r>
              <a:rPr lang="en-GB" dirty="0" err="1">
                <a:latin typeface="Museo Sans 100" panose="02000000000000000000" pitchFamily="50" charset="0"/>
              </a:rPr>
              <a:t>goed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te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sorteren</a:t>
            </a:r>
            <a:r>
              <a:rPr lang="en-GB" dirty="0">
                <a:latin typeface="Museo Sans 100" panose="02000000000000000000" pitchFamily="50" charset="0"/>
              </a:rPr>
              <a:t> in het </a:t>
            </a:r>
            <a:r>
              <a:rPr lang="en-GB" dirty="0" err="1">
                <a:latin typeface="Museo Sans 100" panose="02000000000000000000" pitchFamily="50" charset="0"/>
              </a:rPr>
              <a:t>sorteercentrum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en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daarna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te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kunnen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recycleren</a:t>
            </a:r>
            <a:r>
              <a:rPr lang="en-GB" dirty="0">
                <a:latin typeface="Museo Sans 100" panose="02000000000000000000" pitchFamily="50" charset="0"/>
              </a:rPr>
              <a:t>.</a:t>
            </a:r>
            <a:endParaRPr lang="en-BE" dirty="0">
              <a:latin typeface="Museo Sans 100" panose="02000000000000000000" pitchFamily="50" charset="0"/>
            </a:endParaRPr>
          </a:p>
        </p:txBody>
      </p:sp>
      <p:pic>
        <p:nvPicPr>
          <p:cNvPr id="12" name="Online Media 11" title="Wat gebeurt er met je PMD in het sorteercentrum?">
            <a:hlinkClick r:id="" action="ppaction://media"/>
            <a:extLst>
              <a:ext uri="{FF2B5EF4-FFF2-40B4-BE49-F238E27FC236}">
                <a16:creationId xmlns:a16="http://schemas.microsoft.com/office/drawing/2014/main" id="{7A7CB5C6-280D-92A9-3C2F-C067477888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8142"/>
          <a:stretch>
            <a:fillRect/>
          </a:stretch>
        </p:blipFill>
        <p:spPr>
          <a:xfrm>
            <a:off x="2902998" y="1131888"/>
            <a:ext cx="5646198" cy="3470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E5477-9BA2-585A-B5A0-31E8B2BFC28D}"/>
              </a:ext>
            </a:extLst>
          </p:cNvPr>
          <p:cNvSpPr txBox="1"/>
          <p:nvPr/>
        </p:nvSpPr>
        <p:spPr>
          <a:xfrm>
            <a:off x="2834269" y="4602042"/>
            <a:ext cx="571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Museo Sans 100" panose="02000000000000000000" pitchFamily="50" charset="0"/>
                <a:hlinkClick r:id="rId5"/>
              </a:rPr>
              <a:t>Wat gebeurt er met je PMD in het sorteercentrum?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8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05A2C9-C591-A628-F95D-B02EBF57772C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Wat is PMD?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82298-88CD-6734-C5F4-833A62DE5147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Waarom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goed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sorteren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7DB11-D93A-7AE4-3E4E-7AA57025A624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Weigeringsinstructies</a:t>
            </a:r>
            <a:endParaRPr lang="en-GB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EB934-43C5-C72B-4D3D-4F87F819BF8D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Voorbeelden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EF3C8-F3CE-8759-7994-4E6BCC0984DB}"/>
              </a:ext>
            </a:extLst>
          </p:cNvPr>
          <p:cNvSpPr txBox="1"/>
          <p:nvPr/>
        </p:nvSpPr>
        <p:spPr>
          <a:xfrm>
            <a:off x="1201561" y="2767787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59309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20" name="Graphic 19" descr="Tick with solid fill">
            <a:extLst>
              <a:ext uri="{FF2B5EF4-FFF2-40B4-BE49-F238E27FC236}">
                <a16:creationId xmlns:a16="http://schemas.microsoft.com/office/drawing/2014/main" id="{9F11481A-51D9-C02E-2F30-5D4E9776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48" y="1225677"/>
            <a:ext cx="360000" cy="360000"/>
          </a:xfrm>
          <a:prstGeom prst="rect">
            <a:avLst/>
          </a:prstGeom>
        </p:spPr>
      </p:pic>
      <p:pic>
        <p:nvPicPr>
          <p:cNvPr id="3" name="Graphic 2" descr="Tick with solid fill">
            <a:extLst>
              <a:ext uri="{FF2B5EF4-FFF2-40B4-BE49-F238E27FC236}">
                <a16:creationId xmlns:a16="http://schemas.microsoft.com/office/drawing/2014/main" id="{CDD6A642-CAD6-9DD8-60EC-96AE7DDD9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367" y="1988308"/>
            <a:ext cx="360000" cy="360000"/>
          </a:xfrm>
          <a:prstGeom prst="rect">
            <a:avLst/>
          </a:prstGeom>
        </p:spPr>
      </p:pic>
      <p:pic>
        <p:nvPicPr>
          <p:cNvPr id="4" name="Picture 3" descr="A green and black text&#10;&#10;AI-generated content may be incorrect.">
            <a:extLst>
              <a:ext uri="{FF2B5EF4-FFF2-40B4-BE49-F238E27FC236}">
                <a16:creationId xmlns:a16="http://schemas.microsoft.com/office/drawing/2014/main" id="{CDDAA5E4-9D47-01ED-7817-1C5359DDC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9DBA7A-4A75-CAF3-59C8-8BBE7B441223}"/>
              </a:ext>
            </a:extLst>
          </p:cNvPr>
          <p:cNvSpPr>
            <a:spLocks noChangeAspect="1"/>
          </p:cNvSpPr>
          <p:nvPr/>
        </p:nvSpPr>
        <p:spPr>
          <a:xfrm>
            <a:off x="3998439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DFE00-1083-3B97-25C8-84A74A4BA458}"/>
              </a:ext>
            </a:extLst>
          </p:cNvPr>
          <p:cNvSpPr txBox="1"/>
          <p:nvPr/>
        </p:nvSpPr>
        <p:spPr>
          <a:xfrm>
            <a:off x="4090769" y="1442301"/>
            <a:ext cx="64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M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F6E51-514B-0226-12F9-6063826046A4}"/>
              </a:ext>
            </a:extLst>
          </p:cNvPr>
          <p:cNvSpPr txBox="1"/>
          <p:nvPr/>
        </p:nvSpPr>
        <p:spPr>
          <a:xfrm>
            <a:off x="6338005" y="1440119"/>
            <a:ext cx="56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D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33E136-59B4-4302-F29F-980DC22A7C7E}"/>
              </a:ext>
            </a:extLst>
          </p:cNvPr>
          <p:cNvSpPr>
            <a:spLocks noChangeAspect="1"/>
          </p:cNvSpPr>
          <p:nvPr/>
        </p:nvSpPr>
        <p:spPr>
          <a:xfrm>
            <a:off x="6208502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5B9C23B-5CF7-E14A-E1EA-EC2D62BC4AA7}"/>
              </a:ext>
            </a:extLst>
          </p:cNvPr>
          <p:cNvSpPr>
            <a:spLocks noChangeAspect="1"/>
          </p:cNvSpPr>
          <p:nvPr/>
        </p:nvSpPr>
        <p:spPr>
          <a:xfrm>
            <a:off x="1775780" y="1368681"/>
            <a:ext cx="857410" cy="830616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6AA3C9-6390-0BE1-DE5C-D737FF83B854}"/>
              </a:ext>
            </a:extLst>
          </p:cNvPr>
          <p:cNvSpPr txBox="1"/>
          <p:nvPr/>
        </p:nvSpPr>
        <p:spPr>
          <a:xfrm>
            <a:off x="1949447" y="145326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P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04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B3FC-4D08-C99E-D4AB-7B2EBD95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24270B-D691-A2A3-9E3F-FB9E226CAC7F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Weigeringsinstructies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204A5-6E0C-332A-B314-AFB24CC00DB6}"/>
              </a:ext>
            </a:extLst>
          </p:cNvPr>
          <p:cNvSpPr txBox="1"/>
          <p:nvPr/>
        </p:nvSpPr>
        <p:spPr>
          <a:xfrm>
            <a:off x="-40105" y="3659488"/>
            <a:ext cx="885524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7000" dirty="0">
                <a:solidFill>
                  <a:srgbClr val="C9D887"/>
                </a:solidFill>
                <a:latin typeface="Museo Sans 100" panose="02000000000000000000" pitchFamily="50" charset="0"/>
              </a:rPr>
              <a:t>Tijd voor actie!</a:t>
            </a:r>
            <a:endParaRPr lang="nl-BE" sz="7000" dirty="0">
              <a:solidFill>
                <a:srgbClr val="C9D88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F0ECDD-2ECC-A634-A7F7-CAA1B96BA95B}"/>
              </a:ext>
            </a:extLst>
          </p:cNvPr>
          <p:cNvSpPr txBox="1"/>
          <p:nvPr/>
        </p:nvSpPr>
        <p:spPr>
          <a:xfrm>
            <a:off x="425303" y="1081320"/>
            <a:ext cx="7971351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NL" dirty="0">
                <a:latin typeface="Museo Sans 100" panose="02000000000000000000" pitchFamily="50" charset="0"/>
              </a:rPr>
              <a:t>Waarom mag je niet elke zak zomaar meenemen?</a:t>
            </a:r>
            <a:br>
              <a:rPr lang="nl-NL" dirty="0">
                <a:latin typeface="Museo Sans 100" panose="02000000000000000000" pitchFamily="50" charset="0"/>
              </a:rPr>
            </a:br>
            <a:r>
              <a:rPr lang="nl-NL" dirty="0">
                <a:latin typeface="Museo Sans 100" panose="02000000000000000000" pitchFamily="50" charset="0"/>
              </a:rPr>
              <a:t>De vervuiling verstoort de ophaling, de sortering en recyclage. </a:t>
            </a:r>
          </a:p>
        </p:txBody>
      </p:sp>
    </p:spTree>
    <p:extLst>
      <p:ext uri="{BB962C8B-B14F-4D97-AF65-F5344CB8AC3E}">
        <p14:creationId xmlns:p14="http://schemas.microsoft.com/office/powerpoint/2010/main" val="24525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135C-AC4F-5511-7C18-2636032E3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objects on it&#10;&#10;AI-generated content may be incorrect.">
            <a:extLst>
              <a:ext uri="{FF2B5EF4-FFF2-40B4-BE49-F238E27FC236}">
                <a16:creationId xmlns:a16="http://schemas.microsoft.com/office/drawing/2014/main" id="{89DE87EB-D6EA-0BC9-B294-B6BB5F7F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08" y="128995"/>
            <a:ext cx="3451573" cy="48852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AEF0E-FF72-B24D-F42C-40D289DD2F07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Wanneer weiger je een zak?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BF87A-3FF7-D5E0-DBA7-903AEFF84191}"/>
              </a:ext>
            </a:extLst>
          </p:cNvPr>
          <p:cNvSpPr txBox="1"/>
          <p:nvPr/>
        </p:nvSpPr>
        <p:spPr>
          <a:xfrm>
            <a:off x="1721043" y="1847370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1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12" name="Picture 11" descr="A black bag with a black background&#10;&#10;AI-generated content may be incorrect.">
            <a:extLst>
              <a:ext uri="{FF2B5EF4-FFF2-40B4-BE49-F238E27FC236}">
                <a16:creationId xmlns:a16="http://schemas.microsoft.com/office/drawing/2014/main" id="{F5A889F4-8841-4119-68FF-F273AD5C1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0" y="2756355"/>
            <a:ext cx="3048103" cy="33038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01E41E-4316-4CA1-1B5F-2739654F99E9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Museo Sans 100" panose="02000000000000000000" pitchFamily="50" charset="0"/>
              </a:rPr>
              <a:t>Er is een storende sorteerfout.</a:t>
            </a:r>
          </a:p>
        </p:txBody>
      </p:sp>
      <p:pic>
        <p:nvPicPr>
          <p:cNvPr id="5" name="Picture 4" descr="A cell phone with a screen on&#10;&#10;AI-generated content may be incorrect.">
            <a:extLst>
              <a:ext uri="{FF2B5EF4-FFF2-40B4-BE49-F238E27FC236}">
                <a16:creationId xmlns:a16="http://schemas.microsoft.com/office/drawing/2014/main" id="{196AE5DF-1AE8-4540-5513-D07200E375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01" y="3058732"/>
            <a:ext cx="1419738" cy="20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9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D0785-325B-ABDC-717D-499EFDC7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5F7DB03F-CBD0-FD51-397B-3FFC11DEC9C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1" y="2752318"/>
            <a:ext cx="3048102" cy="332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40436-EB66-900F-301F-4E994E31751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Wanneer weiger je een zak?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C25F4-21C6-249A-9E64-402CE3C100C5}"/>
              </a:ext>
            </a:extLst>
          </p:cNvPr>
          <p:cNvSpPr txBox="1"/>
          <p:nvPr/>
        </p:nvSpPr>
        <p:spPr>
          <a:xfrm>
            <a:off x="425303" y="1638824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2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6" name="Picture 5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33CB9655-9CBE-C1C4-45A4-56D7E05DE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46" y="2756356"/>
            <a:ext cx="3048103" cy="3327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BCE89C-F051-5EB9-3178-EA0EABFBE839}"/>
              </a:ext>
            </a:extLst>
          </p:cNvPr>
          <p:cNvSpPr txBox="1"/>
          <p:nvPr/>
        </p:nvSpPr>
        <p:spPr>
          <a:xfrm>
            <a:off x="867972" y="4111157"/>
            <a:ext cx="2384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  <a:latin typeface="Museo Sans 100" panose="02000000000000000000" pitchFamily="50" charset="0"/>
              </a:rPr>
              <a:t>Niet officiële PMD-zak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  <a:latin typeface="Museo Sans 100" panose="02000000000000000000" pitchFamily="50" charset="0"/>
              </a:rPr>
              <a:t>(bvb. niet doorzichtig, andere kleur)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EC7E07-90F0-D2DF-8BC3-EB7394791BBE}"/>
              </a:ext>
            </a:extLst>
          </p:cNvPr>
          <p:cNvGrpSpPr/>
          <p:nvPr/>
        </p:nvGrpSpPr>
        <p:grpSpPr>
          <a:xfrm>
            <a:off x="5840791" y="3111682"/>
            <a:ext cx="777890" cy="914097"/>
            <a:chOff x="9822683" y="2189990"/>
            <a:chExt cx="777890" cy="914097"/>
          </a:xfrm>
        </p:grpSpPr>
        <p:pic>
          <p:nvPicPr>
            <p:cNvPr id="18" name="Picture 17" descr="A white bag with black background&#10;&#10;AI-generated content may be incorrect.">
              <a:extLst>
                <a:ext uri="{FF2B5EF4-FFF2-40B4-BE49-F238E27FC236}">
                  <a16:creationId xmlns:a16="http://schemas.microsoft.com/office/drawing/2014/main" id="{EDE963EB-2C32-A510-1B51-41E90E0E0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683" y="2227651"/>
              <a:ext cx="777890" cy="876436"/>
            </a:xfrm>
            <a:prstGeom prst="rect">
              <a:avLst/>
            </a:prstGeom>
          </p:spPr>
        </p:pic>
        <p:pic>
          <p:nvPicPr>
            <p:cNvPr id="20" name="Picture 19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18E42824-E35D-5A01-A367-E80ADAC3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676" y="2189990"/>
              <a:ext cx="207550" cy="17075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A4B1CB-8F41-DC04-121C-11CFB564DEF5}"/>
              </a:ext>
            </a:extLst>
          </p:cNvPr>
          <p:cNvGrpSpPr/>
          <p:nvPr/>
        </p:nvGrpSpPr>
        <p:grpSpPr>
          <a:xfrm>
            <a:off x="6521268" y="3901436"/>
            <a:ext cx="777890" cy="914097"/>
            <a:chOff x="9822683" y="2189990"/>
            <a:chExt cx="777890" cy="914097"/>
          </a:xfrm>
        </p:grpSpPr>
        <p:pic>
          <p:nvPicPr>
            <p:cNvPr id="23" name="Picture 22" descr="A white bag with black background&#10;&#10;AI-generated content may be incorrect.">
              <a:extLst>
                <a:ext uri="{FF2B5EF4-FFF2-40B4-BE49-F238E27FC236}">
                  <a16:creationId xmlns:a16="http://schemas.microsoft.com/office/drawing/2014/main" id="{713C260E-9F67-98EC-271C-4B8F93752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683" y="2227651"/>
              <a:ext cx="777890" cy="876436"/>
            </a:xfrm>
            <a:prstGeom prst="rect">
              <a:avLst/>
            </a:prstGeom>
          </p:spPr>
        </p:pic>
        <p:pic>
          <p:nvPicPr>
            <p:cNvPr id="24" name="Picture 23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6EC64559-173E-DC13-4111-B3F0406C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676" y="2189990"/>
              <a:ext cx="207550" cy="1707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F49489-D24A-F644-E4C2-89C3DD8327D3}"/>
              </a:ext>
            </a:extLst>
          </p:cNvPr>
          <p:cNvGrpSpPr/>
          <p:nvPr/>
        </p:nvGrpSpPr>
        <p:grpSpPr>
          <a:xfrm>
            <a:off x="5270143" y="4025779"/>
            <a:ext cx="777890" cy="914097"/>
            <a:chOff x="9822683" y="2189990"/>
            <a:chExt cx="777890" cy="914097"/>
          </a:xfrm>
        </p:grpSpPr>
        <p:pic>
          <p:nvPicPr>
            <p:cNvPr id="26" name="Picture 25" descr="A white bag with black background&#10;&#10;AI-generated content may be incorrect.">
              <a:extLst>
                <a:ext uri="{FF2B5EF4-FFF2-40B4-BE49-F238E27FC236}">
                  <a16:creationId xmlns:a16="http://schemas.microsoft.com/office/drawing/2014/main" id="{2282F7F8-AEF8-6BC8-2752-89ACC39DC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683" y="2227651"/>
              <a:ext cx="777890" cy="876436"/>
            </a:xfrm>
            <a:prstGeom prst="rect">
              <a:avLst/>
            </a:prstGeom>
          </p:spPr>
        </p:pic>
        <p:pic>
          <p:nvPicPr>
            <p:cNvPr id="27" name="Picture 26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C21AA1CF-1F6B-D69C-A3DB-19A4D0C0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676" y="2189990"/>
              <a:ext cx="207550" cy="17075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C8C3587-6485-D60E-D4D9-7B8811F4CFBF}"/>
              </a:ext>
            </a:extLst>
          </p:cNvPr>
          <p:cNvSpPr txBox="1"/>
          <p:nvPr/>
        </p:nvSpPr>
        <p:spPr>
          <a:xfrm>
            <a:off x="4904567" y="2047888"/>
            <a:ext cx="265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accent1"/>
                </a:solidFill>
                <a:latin typeface="Museo Sans 100" panose="02000000000000000000" pitchFamily="50" charset="0"/>
              </a:rPr>
              <a:t>Dichtgeknoopte zakken in de PMD-zak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D5D49C-AD99-334D-AEDF-86CA7236F702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Museo Sans 100" panose="02000000000000000000" pitchFamily="50" charset="0"/>
              </a:rPr>
              <a:t>De inhoud van de zak is niet zichtbaar.</a:t>
            </a:r>
          </a:p>
        </p:txBody>
      </p:sp>
    </p:spTree>
    <p:extLst>
      <p:ext uri="{BB962C8B-B14F-4D97-AF65-F5344CB8AC3E}">
        <p14:creationId xmlns:p14="http://schemas.microsoft.com/office/powerpoint/2010/main" val="272063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5C5E0-4D6B-F178-C12A-02613299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C46BD9-2F3D-35FE-9918-7F96DDDAFE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743" y="2743200"/>
            <a:ext cx="3548420" cy="3251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4AF71-9D49-C61B-3911-DF61A5AA72E4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Wanneer weiger je een zak?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25A55-FF4C-A801-F603-2C10CC90060F}"/>
              </a:ext>
            </a:extLst>
          </p:cNvPr>
          <p:cNvSpPr txBox="1"/>
          <p:nvPr/>
        </p:nvSpPr>
        <p:spPr>
          <a:xfrm>
            <a:off x="1721043" y="1847370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3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6" name="Picture 5" descr="A white bottle with a purple cap&#10;&#10;AI-generated content may be incorrect.">
            <a:extLst>
              <a:ext uri="{FF2B5EF4-FFF2-40B4-BE49-F238E27FC236}">
                <a16:creationId xmlns:a16="http://schemas.microsoft.com/office/drawing/2014/main" id="{B55BE186-2D35-B362-7B87-292D6A0AA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212" flipH="1">
            <a:off x="1942187" y="2499072"/>
            <a:ext cx="1114623" cy="1733266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F137577F-B5AA-DECE-D9DC-5E991EF95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67" y="2615154"/>
            <a:ext cx="739873" cy="6087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0ED93C-C825-42C8-5E3F-07F29AFA9802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Museo Sans 100" panose="02000000000000000000" pitchFamily="50" charset="0"/>
              </a:rPr>
              <a:t>Er is iets vastgemaakt aan de buitenkant van de zak. </a:t>
            </a:r>
          </a:p>
        </p:txBody>
      </p:sp>
    </p:spTree>
    <p:extLst>
      <p:ext uri="{BB962C8B-B14F-4D97-AF65-F5344CB8AC3E}">
        <p14:creationId xmlns:p14="http://schemas.microsoft.com/office/powerpoint/2010/main" val="3199949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14D68-9D47-8B0A-7172-F5E17887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799C1B-87C4-6E44-79E8-A91E161191C1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0D30C-F50E-8D1F-E27E-8A5B9C4C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78" y="1877762"/>
            <a:ext cx="5592844" cy="2983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0E52B-D547-DE7A-EEAC-E26EAB5CD95D}"/>
              </a:ext>
            </a:extLst>
          </p:cNvPr>
          <p:cNvSpPr txBox="1"/>
          <p:nvPr/>
        </p:nvSpPr>
        <p:spPr>
          <a:xfrm>
            <a:off x="2206706" y="2861887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1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6F7EE-2003-83E9-A00B-DE52DAE39F4C}"/>
              </a:ext>
            </a:extLst>
          </p:cNvPr>
          <p:cNvSpPr txBox="1"/>
          <p:nvPr/>
        </p:nvSpPr>
        <p:spPr>
          <a:xfrm>
            <a:off x="6303922" y="2819743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2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DE2A4-20DE-4F01-37A1-ACB3659D1A10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Museo Sans 100" panose="02000000000000000000" pitchFamily="50" charset="0"/>
              </a:rPr>
              <a:t>Welke zak neem je zeker mee? </a:t>
            </a:r>
          </a:p>
        </p:txBody>
      </p:sp>
    </p:spTree>
    <p:extLst>
      <p:ext uri="{BB962C8B-B14F-4D97-AF65-F5344CB8AC3E}">
        <p14:creationId xmlns:p14="http://schemas.microsoft.com/office/powerpoint/2010/main" val="1914583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2C318-06BE-A1B5-106F-C1C3390F8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0E1EAC-4756-B40D-E07E-B6ACE3C8F4AC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Test jezelf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5B746B-3E53-BAF2-706A-733F7388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5578" y="1877762"/>
            <a:ext cx="5592844" cy="2983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43C70A-319D-DE6E-5772-A637598D1C80}"/>
              </a:ext>
            </a:extLst>
          </p:cNvPr>
          <p:cNvSpPr txBox="1"/>
          <p:nvPr/>
        </p:nvSpPr>
        <p:spPr>
          <a:xfrm>
            <a:off x="2206706" y="2861887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1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A1C47-BBF6-65C9-2D1A-11417AF43D0D}"/>
              </a:ext>
            </a:extLst>
          </p:cNvPr>
          <p:cNvSpPr txBox="1"/>
          <p:nvPr/>
        </p:nvSpPr>
        <p:spPr>
          <a:xfrm>
            <a:off x="6303922" y="2819743"/>
            <a:ext cx="7742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6000" b="1" dirty="0">
                <a:solidFill>
                  <a:srgbClr val="CE5D51"/>
                </a:solidFill>
                <a:latin typeface="Museo Sans 900" panose="02000000000000000000" pitchFamily="50" charset="0"/>
              </a:rPr>
              <a:t>2</a:t>
            </a:r>
            <a:endParaRPr lang="nl-BE" sz="60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2" name="Picture 1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42BCF8F9-D051-0724-0BBC-8AEC6C513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98" y="4061507"/>
            <a:ext cx="579533" cy="579533"/>
          </a:xfrm>
          <a:prstGeom prst="rect">
            <a:avLst/>
          </a:prstGeom>
        </p:spPr>
      </p:pic>
      <p:pic>
        <p:nvPicPr>
          <p:cNvPr id="6" name="Picture 5" descr="A red x in a circle&#10;&#10;AI-generated content may be incorrect.">
            <a:extLst>
              <a:ext uri="{FF2B5EF4-FFF2-40B4-BE49-F238E27FC236}">
                <a16:creationId xmlns:a16="http://schemas.microsoft.com/office/drawing/2014/main" id="{B3EC7E60-EDE8-8D2C-E36E-4CA3B6BDF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94" y="4061440"/>
            <a:ext cx="579600" cy="57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B743E5-9B1C-5274-6CC0-10372239F5E2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Museo Sans 100" panose="02000000000000000000" pitchFamily="50" charset="0"/>
              </a:rPr>
              <a:t>Welke zak neem je zeker mee? </a:t>
            </a:r>
          </a:p>
        </p:txBody>
      </p:sp>
    </p:spTree>
    <p:extLst>
      <p:ext uri="{BB962C8B-B14F-4D97-AF65-F5344CB8AC3E}">
        <p14:creationId xmlns:p14="http://schemas.microsoft.com/office/powerpoint/2010/main" val="1197602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97FE4-90A4-0C34-725F-3D7EABCA8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objects on it&#10;&#10;AI-generated content may be incorrect.">
            <a:extLst>
              <a:ext uri="{FF2B5EF4-FFF2-40B4-BE49-F238E27FC236}">
                <a16:creationId xmlns:a16="http://schemas.microsoft.com/office/drawing/2014/main" id="{F40E3EC3-AA7C-221F-8AB2-8F9FA13BA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63" y="128995"/>
            <a:ext cx="3451574" cy="488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C8DD14-B551-C4BB-2048-3C7653F5BA22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Even herhalen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E169F-9CF5-DFA3-8B76-9D871157CADA}"/>
              </a:ext>
            </a:extLst>
          </p:cNvPr>
          <p:cNvSpPr txBox="1"/>
          <p:nvPr/>
        </p:nvSpPr>
        <p:spPr>
          <a:xfrm>
            <a:off x="7250092" y="242489"/>
            <a:ext cx="1626620" cy="1383953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Batterijen,</a:t>
            </a:r>
            <a:b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</a:br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gasflessen en elektr(on)ische apparaten </a:t>
            </a:r>
            <a:endParaRPr lang="nl-BE" sz="1600" dirty="0">
              <a:solidFill>
                <a:srgbClr val="CE5D51"/>
              </a:solidFill>
              <a:latin typeface="Museo Sans 500" panose="020000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85F0B-B9EC-F1E6-0441-6B9222C69014}"/>
              </a:ext>
            </a:extLst>
          </p:cNvPr>
          <p:cNvSpPr txBox="1"/>
          <p:nvPr/>
        </p:nvSpPr>
        <p:spPr>
          <a:xfrm>
            <a:off x="7251728" y="2097315"/>
            <a:ext cx="1624983" cy="740047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Medisch </a:t>
            </a:r>
          </a:p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afval</a:t>
            </a:r>
            <a:endParaRPr lang="nl-BE" sz="1600" dirty="0">
              <a:solidFill>
                <a:srgbClr val="CE5D51"/>
              </a:solidFill>
              <a:latin typeface="Museo Sans 500" panose="020000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60D87-E8FB-D2D8-A5D2-CC9014B70001}"/>
              </a:ext>
            </a:extLst>
          </p:cNvPr>
          <p:cNvSpPr txBox="1"/>
          <p:nvPr/>
        </p:nvSpPr>
        <p:spPr>
          <a:xfrm>
            <a:off x="1694635" y="2112855"/>
            <a:ext cx="1818408" cy="724510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Papier, karton </a:t>
            </a:r>
          </a:p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en textiel </a:t>
            </a:r>
            <a:endParaRPr lang="nl-BE" sz="1600" dirty="0">
              <a:solidFill>
                <a:srgbClr val="CE5D51"/>
              </a:solidFill>
              <a:latin typeface="Museo Sans 500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72B398-3327-1E9B-5611-582CD0C7771B}"/>
              </a:ext>
            </a:extLst>
          </p:cNvPr>
          <p:cNvSpPr txBox="1"/>
          <p:nvPr/>
        </p:nvSpPr>
        <p:spPr>
          <a:xfrm>
            <a:off x="691117" y="3078126"/>
            <a:ext cx="2791888" cy="1243598"/>
          </a:xfrm>
          <a:prstGeom prst="rect">
            <a:avLst/>
          </a:prstGeom>
          <a:solidFill>
            <a:srgbClr val="CE5D51">
              <a:alpha val="10000"/>
            </a:srgbClr>
          </a:solidFill>
        </p:spPr>
        <p:txBody>
          <a:bodyPr wrap="square" lIns="114300" tIns="76200" rIns="114300" bIns="76200" rtlCol="0" anchor="ctr" anchorCtr="0">
            <a:noAutofit/>
          </a:bodyPr>
          <a:lstStyle/>
          <a:p>
            <a:pPr algn="ctr"/>
            <a:r>
              <a:rPr lang="nl-NL" sz="1600" dirty="0">
                <a:solidFill>
                  <a:srgbClr val="CE5D51"/>
                </a:solidFill>
                <a:latin typeface="Museo Sans 500" panose="02000000000000000000" pitchFamily="50" charset="0"/>
              </a:rPr>
              <a:t>Grote voorwerpen, folies, grote bidons, zakken die geen PMD-zakken zijn en allerlei voorwerpen</a:t>
            </a:r>
            <a:endParaRPr lang="nl-BE" sz="1600" dirty="0">
              <a:solidFill>
                <a:srgbClr val="CE5D51"/>
              </a:solidFill>
              <a:latin typeface="Museo Sans 500" panose="02000000000000000000" pitchFamily="50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08CC3D-0691-0120-ED36-5E2D5D238C38}"/>
              </a:ext>
            </a:extLst>
          </p:cNvPr>
          <p:cNvCxnSpPr>
            <a:cxnSpLocks/>
          </p:cNvCxnSpPr>
          <p:nvPr/>
        </p:nvCxnSpPr>
        <p:spPr>
          <a:xfrm flipH="1">
            <a:off x="6883145" y="933346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317E24-8841-70C8-E5C9-1AB2BA00CE89}"/>
              </a:ext>
            </a:extLst>
          </p:cNvPr>
          <p:cNvCxnSpPr>
            <a:cxnSpLocks/>
          </p:cNvCxnSpPr>
          <p:nvPr/>
        </p:nvCxnSpPr>
        <p:spPr>
          <a:xfrm flipH="1">
            <a:off x="6883144" y="2478293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F692BF-84EB-BBB0-4814-C4273FC466F4}"/>
              </a:ext>
            </a:extLst>
          </p:cNvPr>
          <p:cNvCxnSpPr>
            <a:cxnSpLocks/>
          </p:cNvCxnSpPr>
          <p:nvPr/>
        </p:nvCxnSpPr>
        <p:spPr>
          <a:xfrm>
            <a:off x="3502502" y="2475111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56DCA3-4803-C1E2-C55C-B1A99A107663}"/>
              </a:ext>
            </a:extLst>
          </p:cNvPr>
          <p:cNvCxnSpPr>
            <a:cxnSpLocks/>
          </p:cNvCxnSpPr>
          <p:nvPr/>
        </p:nvCxnSpPr>
        <p:spPr>
          <a:xfrm>
            <a:off x="3476126" y="3702678"/>
            <a:ext cx="362272" cy="1"/>
          </a:xfrm>
          <a:prstGeom prst="straightConnector1">
            <a:avLst/>
          </a:prstGeom>
          <a:ln w="44450">
            <a:solidFill>
              <a:srgbClr val="578C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71EB3F-786A-93B9-DC3D-383B9D21E036}"/>
              </a:ext>
            </a:extLst>
          </p:cNvPr>
          <p:cNvSpPr txBox="1"/>
          <p:nvPr/>
        </p:nvSpPr>
        <p:spPr>
          <a:xfrm>
            <a:off x="425303" y="1081320"/>
            <a:ext cx="3223503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NL" dirty="0">
                <a:latin typeface="Museo Sans 100" panose="02000000000000000000" pitchFamily="50" charset="0"/>
              </a:rPr>
              <a:t>Bekijk hier welke voorwerpen</a:t>
            </a:r>
            <a:br>
              <a:rPr lang="nl-NL" dirty="0">
                <a:latin typeface="Museo Sans 100" panose="02000000000000000000" pitchFamily="50" charset="0"/>
              </a:rPr>
            </a:br>
            <a:r>
              <a:rPr lang="nl-NL" dirty="0">
                <a:latin typeface="Museo Sans 100" panose="02000000000000000000" pitchFamily="50" charset="0"/>
              </a:rPr>
              <a:t>je moet weigeren.</a:t>
            </a:r>
          </a:p>
        </p:txBody>
      </p:sp>
    </p:spTree>
    <p:extLst>
      <p:ext uri="{BB962C8B-B14F-4D97-AF65-F5344CB8AC3E}">
        <p14:creationId xmlns:p14="http://schemas.microsoft.com/office/powerpoint/2010/main" val="3820526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7F27-5381-4E6C-C79E-B13F95020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D17127-54ED-EB3D-44FF-CEB225B37453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De sorteerregels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28D0D834-C6E6-5130-9152-8B9E3299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49" y="631134"/>
            <a:ext cx="4930532" cy="5143500"/>
          </a:xfrm>
          <a:prstGeom prst="rect">
            <a:avLst/>
          </a:prstGeom>
        </p:spPr>
      </p:pic>
      <p:pic>
        <p:nvPicPr>
          <p:cNvPr id="15" name="Picture 14" descr="A close up of a bottle&#10;&#10;AI-generated content may be incorrect.">
            <a:extLst>
              <a:ext uri="{FF2B5EF4-FFF2-40B4-BE49-F238E27FC236}">
                <a16:creationId xmlns:a16="http://schemas.microsoft.com/office/drawing/2014/main" id="{5B348584-DA48-1BEF-A9EE-D56C2E3E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3" y="2343133"/>
            <a:ext cx="864564" cy="2119176"/>
          </a:xfrm>
          <a:prstGeom prst="rect">
            <a:avLst/>
          </a:prstGeom>
        </p:spPr>
      </p:pic>
      <p:pic>
        <p:nvPicPr>
          <p:cNvPr id="17" name="Picture 16" descr="A black cylinder with white text&#10;&#10;AI-generated content may be incorrect.">
            <a:extLst>
              <a:ext uri="{FF2B5EF4-FFF2-40B4-BE49-F238E27FC236}">
                <a16:creationId xmlns:a16="http://schemas.microsoft.com/office/drawing/2014/main" id="{820122AA-CC74-2D38-652A-9A33F4E4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1" y="2256929"/>
            <a:ext cx="881968" cy="1989853"/>
          </a:xfrm>
          <a:prstGeom prst="rect">
            <a:avLst/>
          </a:prstGeom>
        </p:spPr>
      </p:pic>
      <p:pic>
        <p:nvPicPr>
          <p:cNvPr id="19" name="Picture 18" descr="A plastic bottle with a blue label&#10;&#10;AI-generated content may be incorrect.">
            <a:extLst>
              <a:ext uri="{FF2B5EF4-FFF2-40B4-BE49-F238E27FC236}">
                <a16:creationId xmlns:a16="http://schemas.microsoft.com/office/drawing/2014/main" id="{802466E8-2566-D72F-383F-7B4541C2F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98" y="2256929"/>
            <a:ext cx="950908" cy="1875454"/>
          </a:xfrm>
          <a:prstGeom prst="rect">
            <a:avLst/>
          </a:prstGeom>
        </p:spPr>
      </p:pic>
      <p:pic>
        <p:nvPicPr>
          <p:cNvPr id="21" name="Picture 20" descr="A white bottle with a purple cap&#10;&#10;AI-generated content may be incorrect.">
            <a:extLst>
              <a:ext uri="{FF2B5EF4-FFF2-40B4-BE49-F238E27FC236}">
                <a16:creationId xmlns:a16="http://schemas.microsoft.com/office/drawing/2014/main" id="{8A28E227-E3FC-6A15-1A19-946ECFC92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74" y="2201304"/>
            <a:ext cx="1198886" cy="1864296"/>
          </a:xfrm>
          <a:prstGeom prst="rect">
            <a:avLst/>
          </a:prstGeom>
        </p:spPr>
      </p:pic>
      <p:pic>
        <p:nvPicPr>
          <p:cNvPr id="27" name="Picture 26" descr="A close-up of a remote control&#10;&#10;AI-generated content may be incorrect.">
            <a:extLst>
              <a:ext uri="{FF2B5EF4-FFF2-40B4-BE49-F238E27FC236}">
                <a16:creationId xmlns:a16="http://schemas.microsoft.com/office/drawing/2014/main" id="{74F8E89E-7CAA-57CE-DE75-CABB4DFC9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3" y="3202884"/>
            <a:ext cx="1071628" cy="774870"/>
          </a:xfrm>
          <a:prstGeom prst="rect">
            <a:avLst/>
          </a:prstGeom>
        </p:spPr>
      </p:pic>
      <p:pic>
        <p:nvPicPr>
          <p:cNvPr id="29" name="Picture 28" descr="A green and black batteries&#10;&#10;AI-generated content may be incorrect.">
            <a:extLst>
              <a:ext uri="{FF2B5EF4-FFF2-40B4-BE49-F238E27FC236}">
                <a16:creationId xmlns:a16="http://schemas.microsoft.com/office/drawing/2014/main" id="{2B061623-D905-EF82-AF93-BA59AB1350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0" y="3494249"/>
            <a:ext cx="960031" cy="726753"/>
          </a:xfrm>
          <a:prstGeom prst="rect">
            <a:avLst/>
          </a:prstGeom>
        </p:spPr>
      </p:pic>
      <p:pic>
        <p:nvPicPr>
          <p:cNvPr id="31" name="Picture 30" descr="A blue and white container with a lid&#10;&#10;AI-generated content may be incorrect.">
            <a:extLst>
              <a:ext uri="{FF2B5EF4-FFF2-40B4-BE49-F238E27FC236}">
                <a16:creationId xmlns:a16="http://schemas.microsoft.com/office/drawing/2014/main" id="{38C71AC3-69DD-3D6C-7FD9-D6BE15360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92" y="3994184"/>
            <a:ext cx="1026543" cy="774870"/>
          </a:xfrm>
          <a:prstGeom prst="rect">
            <a:avLst/>
          </a:prstGeom>
        </p:spPr>
      </p:pic>
      <p:pic>
        <p:nvPicPr>
          <p:cNvPr id="33" name="Picture 32" descr="A yellow capsule with silver rim&#10;&#10;AI-generated content may be incorrect.">
            <a:extLst>
              <a:ext uri="{FF2B5EF4-FFF2-40B4-BE49-F238E27FC236}">
                <a16:creationId xmlns:a16="http://schemas.microsoft.com/office/drawing/2014/main" id="{F35B6E53-E9A2-C9F7-6EC3-5B63A2763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41" y="4007921"/>
            <a:ext cx="524171" cy="521661"/>
          </a:xfrm>
          <a:prstGeom prst="rect">
            <a:avLst/>
          </a:prstGeom>
        </p:spPr>
      </p:pic>
      <p:pic>
        <p:nvPicPr>
          <p:cNvPr id="35" name="Picture 34" descr="A white spray can with a silver top&#10;&#10;AI-generated content may be incorrect.">
            <a:extLst>
              <a:ext uri="{FF2B5EF4-FFF2-40B4-BE49-F238E27FC236}">
                <a16:creationId xmlns:a16="http://schemas.microsoft.com/office/drawing/2014/main" id="{7E653570-7EDD-E411-1A8E-A081134507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42" y="3319037"/>
            <a:ext cx="636512" cy="1437328"/>
          </a:xfrm>
          <a:prstGeom prst="rect">
            <a:avLst/>
          </a:prstGeom>
        </p:spPr>
      </p:pic>
      <p:pic>
        <p:nvPicPr>
          <p:cNvPr id="37" name="Picture 36" descr="A yellow and black container&#10;&#10;AI-generated content may be incorrect.">
            <a:extLst>
              <a:ext uri="{FF2B5EF4-FFF2-40B4-BE49-F238E27FC236}">
                <a16:creationId xmlns:a16="http://schemas.microsoft.com/office/drawing/2014/main" id="{25C33020-CF1F-7C62-29C3-223CD383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055" y="2726037"/>
            <a:ext cx="630528" cy="2066192"/>
          </a:xfrm>
          <a:prstGeom prst="rect">
            <a:avLst/>
          </a:prstGeom>
        </p:spPr>
      </p:pic>
      <p:pic>
        <p:nvPicPr>
          <p:cNvPr id="39" name="Picture 38" descr="A white carton of milk&#10;&#10;AI-generated content may be incorrect.">
            <a:extLst>
              <a:ext uri="{FF2B5EF4-FFF2-40B4-BE49-F238E27FC236}">
                <a16:creationId xmlns:a16="http://schemas.microsoft.com/office/drawing/2014/main" id="{B35E3E11-EFD7-C9AA-A86C-3F25ED42B4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3" y="3235677"/>
            <a:ext cx="971602" cy="1527237"/>
          </a:xfrm>
          <a:prstGeom prst="rect">
            <a:avLst/>
          </a:prstGeom>
        </p:spPr>
      </p:pic>
      <p:pic>
        <p:nvPicPr>
          <p:cNvPr id="41" name="Picture 40" descr="A close-up of a silver can&#10;&#10;AI-generated content may be incorrect.">
            <a:extLst>
              <a:ext uri="{FF2B5EF4-FFF2-40B4-BE49-F238E27FC236}">
                <a16:creationId xmlns:a16="http://schemas.microsoft.com/office/drawing/2014/main" id="{B969579F-BA82-B12B-C59E-1FA5AB1E7B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" y="3482234"/>
            <a:ext cx="610774" cy="1249659"/>
          </a:xfrm>
          <a:prstGeom prst="rect">
            <a:avLst/>
          </a:prstGeom>
        </p:spPr>
      </p:pic>
      <p:pic>
        <p:nvPicPr>
          <p:cNvPr id="23" name="Picture 22" descr="A white tube with a black background&#10;&#10;AI-generated content may be incorrect.">
            <a:extLst>
              <a:ext uri="{FF2B5EF4-FFF2-40B4-BE49-F238E27FC236}">
                <a16:creationId xmlns:a16="http://schemas.microsoft.com/office/drawing/2014/main" id="{464C5D3E-479F-B6AC-4102-1C3A505699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82" y="2772046"/>
            <a:ext cx="444269" cy="104468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9F86C3-9002-6B55-E6A4-EF0AFCF1A001}"/>
              </a:ext>
            </a:extLst>
          </p:cNvPr>
          <p:cNvSpPr txBox="1"/>
          <p:nvPr/>
        </p:nvSpPr>
        <p:spPr>
          <a:xfrm>
            <a:off x="425303" y="1081320"/>
            <a:ext cx="7971351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nl-NL" dirty="0">
                <a:latin typeface="Museo Sans 100" panose="02000000000000000000" pitchFamily="50" charset="0"/>
              </a:rPr>
              <a:t>Even testen of je de sorteerregels nog kent.</a:t>
            </a:r>
            <a:br>
              <a:rPr lang="nl-NL" dirty="0">
                <a:latin typeface="Museo Sans 100" panose="02000000000000000000" pitchFamily="50" charset="0"/>
              </a:rPr>
            </a:br>
            <a:r>
              <a:rPr lang="nl-NL" dirty="0">
                <a:latin typeface="Museo Sans 100" panose="02000000000000000000" pitchFamily="50" charset="0"/>
              </a:rPr>
              <a:t>Welke voorwerpen zijn toegelaten in de blauwe zak?</a:t>
            </a:r>
          </a:p>
        </p:txBody>
      </p:sp>
    </p:spTree>
    <p:extLst>
      <p:ext uri="{BB962C8B-B14F-4D97-AF65-F5344CB8AC3E}">
        <p14:creationId xmlns:p14="http://schemas.microsoft.com/office/powerpoint/2010/main" val="4077530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50C9B-85BA-A735-295F-3096EE1DB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DC739C-6F9F-8DCB-5938-ADD814BE9B8E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De sorteerregels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33FA50F6-58A0-95CE-9AEE-891E302D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49" y="631134"/>
            <a:ext cx="4930532" cy="5143500"/>
          </a:xfrm>
          <a:prstGeom prst="rect">
            <a:avLst/>
          </a:prstGeom>
        </p:spPr>
      </p:pic>
      <p:pic>
        <p:nvPicPr>
          <p:cNvPr id="15" name="Picture 14" descr="A close up of a bottle&#10;&#10;AI-generated content may be incorrect.">
            <a:extLst>
              <a:ext uri="{FF2B5EF4-FFF2-40B4-BE49-F238E27FC236}">
                <a16:creationId xmlns:a16="http://schemas.microsoft.com/office/drawing/2014/main" id="{248A0B2B-5DCA-73CF-B573-A77FADE6D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3" y="2343133"/>
            <a:ext cx="864564" cy="2119176"/>
          </a:xfrm>
          <a:prstGeom prst="rect">
            <a:avLst/>
          </a:prstGeom>
        </p:spPr>
      </p:pic>
      <p:pic>
        <p:nvPicPr>
          <p:cNvPr id="17" name="Picture 16" descr="A black cylinder with white text&#10;&#10;AI-generated content may be incorrect.">
            <a:extLst>
              <a:ext uri="{FF2B5EF4-FFF2-40B4-BE49-F238E27FC236}">
                <a16:creationId xmlns:a16="http://schemas.microsoft.com/office/drawing/2014/main" id="{0CB7F66D-D2B6-83DE-73D0-0AEFB31E6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06" y="2632462"/>
            <a:ext cx="881968" cy="1989853"/>
          </a:xfrm>
          <a:prstGeom prst="rect">
            <a:avLst/>
          </a:prstGeom>
        </p:spPr>
      </p:pic>
      <p:pic>
        <p:nvPicPr>
          <p:cNvPr id="19" name="Picture 18" descr="A plastic bottle with a blue label&#10;&#10;AI-generated content may be incorrect.">
            <a:extLst>
              <a:ext uri="{FF2B5EF4-FFF2-40B4-BE49-F238E27FC236}">
                <a16:creationId xmlns:a16="http://schemas.microsoft.com/office/drawing/2014/main" id="{08351B1F-B55F-62CF-7F12-731139F92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28" y="1751935"/>
            <a:ext cx="950908" cy="1875454"/>
          </a:xfrm>
          <a:prstGeom prst="rect">
            <a:avLst/>
          </a:prstGeom>
        </p:spPr>
      </p:pic>
      <p:pic>
        <p:nvPicPr>
          <p:cNvPr id="21" name="Picture 20" descr="A white bottle with a purple cap&#10;&#10;AI-generated content may be incorrect.">
            <a:extLst>
              <a:ext uri="{FF2B5EF4-FFF2-40B4-BE49-F238E27FC236}">
                <a16:creationId xmlns:a16="http://schemas.microsoft.com/office/drawing/2014/main" id="{C51D01B5-14D1-96AD-56B4-FAB3D45FA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4" y="3211506"/>
            <a:ext cx="1198886" cy="1864296"/>
          </a:xfrm>
          <a:prstGeom prst="rect">
            <a:avLst/>
          </a:prstGeom>
        </p:spPr>
      </p:pic>
      <p:pic>
        <p:nvPicPr>
          <p:cNvPr id="27" name="Picture 26" descr="A close-up of a remote control&#10;&#10;AI-generated content may be incorrect.">
            <a:extLst>
              <a:ext uri="{FF2B5EF4-FFF2-40B4-BE49-F238E27FC236}">
                <a16:creationId xmlns:a16="http://schemas.microsoft.com/office/drawing/2014/main" id="{B4013F61-DC1E-8146-81B1-B355C4633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55" y="3258891"/>
            <a:ext cx="1071628" cy="774870"/>
          </a:xfrm>
          <a:prstGeom prst="rect">
            <a:avLst/>
          </a:prstGeom>
        </p:spPr>
      </p:pic>
      <p:pic>
        <p:nvPicPr>
          <p:cNvPr id="29" name="Picture 28" descr="A green and black batteries&#10;&#10;AI-generated content may be incorrect.">
            <a:extLst>
              <a:ext uri="{FF2B5EF4-FFF2-40B4-BE49-F238E27FC236}">
                <a16:creationId xmlns:a16="http://schemas.microsoft.com/office/drawing/2014/main" id="{62A3B2A5-B4CD-2D7B-89E7-016610615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94" y="3793550"/>
            <a:ext cx="960031" cy="726753"/>
          </a:xfrm>
          <a:prstGeom prst="rect">
            <a:avLst/>
          </a:prstGeom>
        </p:spPr>
      </p:pic>
      <p:pic>
        <p:nvPicPr>
          <p:cNvPr id="31" name="Picture 30" descr="A blue and white container with a lid&#10;&#10;AI-generated content may be incorrect.">
            <a:extLst>
              <a:ext uri="{FF2B5EF4-FFF2-40B4-BE49-F238E27FC236}">
                <a16:creationId xmlns:a16="http://schemas.microsoft.com/office/drawing/2014/main" id="{6775D73F-2B8E-196C-C7E9-7D23A8353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55" y="3803310"/>
            <a:ext cx="1026543" cy="774870"/>
          </a:xfrm>
          <a:prstGeom prst="rect">
            <a:avLst/>
          </a:prstGeom>
        </p:spPr>
      </p:pic>
      <p:pic>
        <p:nvPicPr>
          <p:cNvPr id="33" name="Picture 32" descr="A yellow capsule with silver rim&#10;&#10;AI-generated content may be incorrect.">
            <a:extLst>
              <a:ext uri="{FF2B5EF4-FFF2-40B4-BE49-F238E27FC236}">
                <a16:creationId xmlns:a16="http://schemas.microsoft.com/office/drawing/2014/main" id="{827F9B3F-B32D-0A70-1BA1-30081BDEE1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2" y="3207298"/>
            <a:ext cx="524171" cy="521661"/>
          </a:xfrm>
          <a:prstGeom prst="rect">
            <a:avLst/>
          </a:prstGeom>
        </p:spPr>
      </p:pic>
      <p:pic>
        <p:nvPicPr>
          <p:cNvPr id="35" name="Picture 34" descr="A white spray can with a silver top&#10;&#10;AI-generated content may be incorrect.">
            <a:extLst>
              <a:ext uri="{FF2B5EF4-FFF2-40B4-BE49-F238E27FC236}">
                <a16:creationId xmlns:a16="http://schemas.microsoft.com/office/drawing/2014/main" id="{36657AB7-8C71-6AEC-922A-B31DF203C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43" y="1624469"/>
            <a:ext cx="636512" cy="1437328"/>
          </a:xfrm>
          <a:prstGeom prst="rect">
            <a:avLst/>
          </a:prstGeom>
        </p:spPr>
      </p:pic>
      <p:pic>
        <p:nvPicPr>
          <p:cNvPr id="37" name="Picture 36" descr="A yellow and black container&#10;&#10;AI-generated content may be incorrect.">
            <a:extLst>
              <a:ext uri="{FF2B5EF4-FFF2-40B4-BE49-F238E27FC236}">
                <a16:creationId xmlns:a16="http://schemas.microsoft.com/office/drawing/2014/main" id="{9AA9125B-4F87-10E2-C47C-6EA35D1BDD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2695" y="2480487"/>
            <a:ext cx="630528" cy="2066192"/>
          </a:xfrm>
          <a:prstGeom prst="rect">
            <a:avLst/>
          </a:prstGeom>
        </p:spPr>
      </p:pic>
      <p:pic>
        <p:nvPicPr>
          <p:cNvPr id="39" name="Picture 38" descr="A white carton of milk&#10;&#10;AI-generated content may be incorrect.">
            <a:extLst>
              <a:ext uri="{FF2B5EF4-FFF2-40B4-BE49-F238E27FC236}">
                <a16:creationId xmlns:a16="http://schemas.microsoft.com/office/drawing/2014/main" id="{A4B7906E-8C14-1B6D-5E61-565D21316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81" y="3352651"/>
            <a:ext cx="971602" cy="1527237"/>
          </a:xfrm>
          <a:prstGeom prst="rect">
            <a:avLst/>
          </a:prstGeom>
        </p:spPr>
      </p:pic>
      <p:pic>
        <p:nvPicPr>
          <p:cNvPr id="41" name="Picture 40" descr="A close-up of a silver can&#10;&#10;AI-generated content may be incorrect.">
            <a:extLst>
              <a:ext uri="{FF2B5EF4-FFF2-40B4-BE49-F238E27FC236}">
                <a16:creationId xmlns:a16="http://schemas.microsoft.com/office/drawing/2014/main" id="{0A924F26-F984-DB58-A6AD-F83AE417F9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75" y="1964372"/>
            <a:ext cx="610774" cy="1249659"/>
          </a:xfrm>
          <a:prstGeom prst="rect">
            <a:avLst/>
          </a:prstGeom>
        </p:spPr>
      </p:pic>
      <p:pic>
        <p:nvPicPr>
          <p:cNvPr id="23" name="Picture 22" descr="A white tube with a black background&#10;&#10;AI-generated content may be incorrect.">
            <a:extLst>
              <a:ext uri="{FF2B5EF4-FFF2-40B4-BE49-F238E27FC236}">
                <a16:creationId xmlns:a16="http://schemas.microsoft.com/office/drawing/2014/main" id="{B5294041-8FB6-44F0-EEDF-354BDA6662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32" y="2036800"/>
            <a:ext cx="444269" cy="1044683"/>
          </a:xfrm>
          <a:prstGeom prst="rect">
            <a:avLst/>
          </a:prstGeom>
        </p:spPr>
      </p:pic>
      <p:pic>
        <p:nvPicPr>
          <p:cNvPr id="7" name="Picture 6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610F9E02-BE28-ABD0-2190-5C902CBB52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59" y="2880306"/>
            <a:ext cx="331200" cy="331200"/>
          </a:xfrm>
          <a:prstGeom prst="rect">
            <a:avLst/>
          </a:prstGeom>
        </p:spPr>
      </p:pic>
      <p:pic>
        <p:nvPicPr>
          <p:cNvPr id="8" name="Picture 7" descr="A red x in a circle&#10;&#10;AI-generated content may be incorrect.">
            <a:extLst>
              <a:ext uri="{FF2B5EF4-FFF2-40B4-BE49-F238E27FC236}">
                <a16:creationId xmlns:a16="http://schemas.microsoft.com/office/drawing/2014/main" id="{9A413F6F-830A-2E02-7BCE-B1420FE59E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" y="4141755"/>
            <a:ext cx="329656" cy="329656"/>
          </a:xfrm>
          <a:prstGeom prst="rect">
            <a:avLst/>
          </a:prstGeom>
        </p:spPr>
      </p:pic>
      <p:pic>
        <p:nvPicPr>
          <p:cNvPr id="9" name="Picture 8" descr="A red x in a circle&#10;&#10;AI-generated content may be incorrect.">
            <a:extLst>
              <a:ext uri="{FF2B5EF4-FFF2-40B4-BE49-F238E27FC236}">
                <a16:creationId xmlns:a16="http://schemas.microsoft.com/office/drawing/2014/main" id="{F2798F2B-673E-DB05-D1E9-275053DE9A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55" y="4156350"/>
            <a:ext cx="329656" cy="329656"/>
          </a:xfrm>
          <a:prstGeom prst="rect">
            <a:avLst/>
          </a:prstGeom>
        </p:spPr>
      </p:pic>
      <p:pic>
        <p:nvPicPr>
          <p:cNvPr id="10" name="Picture 9" descr="A red x in a circle&#10;&#10;AI-generated content may be incorrect.">
            <a:extLst>
              <a:ext uri="{FF2B5EF4-FFF2-40B4-BE49-F238E27FC236}">
                <a16:creationId xmlns:a16="http://schemas.microsoft.com/office/drawing/2014/main" id="{AED7B677-4BD5-2400-8FA2-6E13135AFC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73" y="4130428"/>
            <a:ext cx="329656" cy="329656"/>
          </a:xfrm>
          <a:prstGeom prst="rect">
            <a:avLst/>
          </a:prstGeom>
        </p:spPr>
      </p:pic>
      <p:pic>
        <p:nvPicPr>
          <p:cNvPr id="11" name="Picture 10" descr="A red x in a circle&#10;&#10;AI-generated content may be incorrect.">
            <a:extLst>
              <a:ext uri="{FF2B5EF4-FFF2-40B4-BE49-F238E27FC236}">
                <a16:creationId xmlns:a16="http://schemas.microsoft.com/office/drawing/2014/main" id="{1F24AA0F-3EE6-C355-2D1D-83835A1812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89" y="4119224"/>
            <a:ext cx="329656" cy="329656"/>
          </a:xfrm>
          <a:prstGeom prst="rect">
            <a:avLst/>
          </a:prstGeom>
        </p:spPr>
      </p:pic>
      <p:pic>
        <p:nvPicPr>
          <p:cNvPr id="12" name="Picture 11" descr="A red x in a circle&#10;&#10;AI-generated content may be incorrect.">
            <a:extLst>
              <a:ext uri="{FF2B5EF4-FFF2-40B4-BE49-F238E27FC236}">
                <a16:creationId xmlns:a16="http://schemas.microsoft.com/office/drawing/2014/main" id="{7F3705D9-545B-B039-C633-2AFDDE8F9D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81" y="3572727"/>
            <a:ext cx="329656" cy="329656"/>
          </a:xfrm>
          <a:prstGeom prst="rect">
            <a:avLst/>
          </a:prstGeom>
        </p:spPr>
      </p:pic>
      <p:pic>
        <p:nvPicPr>
          <p:cNvPr id="16" name="Picture 15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CD7842EB-4A87-BFF5-58BD-9E83EF93B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64" y="2801068"/>
            <a:ext cx="331200" cy="331200"/>
          </a:xfrm>
          <a:prstGeom prst="rect">
            <a:avLst/>
          </a:prstGeom>
        </p:spPr>
      </p:pic>
      <p:pic>
        <p:nvPicPr>
          <p:cNvPr id="18" name="Picture 17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229388CB-2181-C424-EDAA-6663013848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82" y="3260080"/>
            <a:ext cx="331200" cy="331200"/>
          </a:xfrm>
          <a:prstGeom prst="rect">
            <a:avLst/>
          </a:prstGeom>
        </p:spPr>
      </p:pic>
      <p:pic>
        <p:nvPicPr>
          <p:cNvPr id="20" name="Picture 19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D01D5CF0-552B-344A-DD05-BC9E145F44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89" y="2696420"/>
            <a:ext cx="331200" cy="331200"/>
          </a:xfrm>
          <a:prstGeom prst="rect">
            <a:avLst/>
          </a:prstGeom>
        </p:spPr>
      </p:pic>
      <p:pic>
        <p:nvPicPr>
          <p:cNvPr id="22" name="Picture 21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4F043D5F-BADD-A642-40A0-C5A52AA134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583" y="3496154"/>
            <a:ext cx="331200" cy="331200"/>
          </a:xfrm>
          <a:prstGeom prst="rect">
            <a:avLst/>
          </a:prstGeom>
        </p:spPr>
      </p:pic>
      <p:pic>
        <p:nvPicPr>
          <p:cNvPr id="24" name="Picture 23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E9558A44-D128-E8F3-DE1F-B75259C9A7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05" y="4463733"/>
            <a:ext cx="331200" cy="331200"/>
          </a:xfrm>
          <a:prstGeom prst="rect">
            <a:avLst/>
          </a:prstGeom>
        </p:spPr>
      </p:pic>
      <p:pic>
        <p:nvPicPr>
          <p:cNvPr id="26" name="Picture 25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16E9768C-DBEE-D69D-A1B6-2F51E993BD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48" y="4560599"/>
            <a:ext cx="331200" cy="331200"/>
          </a:xfrm>
          <a:prstGeom prst="rect">
            <a:avLst/>
          </a:prstGeom>
        </p:spPr>
      </p:pic>
      <p:pic>
        <p:nvPicPr>
          <p:cNvPr id="28" name="Picture 27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5E1F7CB5-64D3-C837-E628-501B6811C6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97" y="4182598"/>
            <a:ext cx="331200" cy="331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0899709-4BD1-B7AD-809E-2B422BBD320C}"/>
              </a:ext>
            </a:extLst>
          </p:cNvPr>
          <p:cNvSpPr txBox="1"/>
          <p:nvPr/>
        </p:nvSpPr>
        <p:spPr>
          <a:xfrm>
            <a:off x="425303" y="1081320"/>
            <a:ext cx="7971351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nl-NL" dirty="0">
                <a:latin typeface="Museo Sans 100" panose="02000000000000000000" pitchFamily="50" charset="0"/>
              </a:rPr>
              <a:t>Even testen of je de sorteerregels nog kent.</a:t>
            </a:r>
            <a:br>
              <a:rPr lang="nl-NL" dirty="0">
                <a:latin typeface="Museo Sans 100" panose="02000000000000000000" pitchFamily="50" charset="0"/>
              </a:rPr>
            </a:br>
            <a:r>
              <a:rPr lang="nl-NL" dirty="0">
                <a:latin typeface="Museo Sans 100" panose="02000000000000000000" pitchFamily="50" charset="0"/>
              </a:rPr>
              <a:t>Welke voorwerpen zijn toegelaten in de blauwe zak?</a:t>
            </a:r>
          </a:p>
        </p:txBody>
      </p:sp>
    </p:spTree>
    <p:extLst>
      <p:ext uri="{BB962C8B-B14F-4D97-AF65-F5344CB8AC3E}">
        <p14:creationId xmlns:p14="http://schemas.microsoft.com/office/powerpoint/2010/main" val="3193045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C3A4E-5F69-2BD0-B5E6-C12ADA673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6E227516-33E3-DBEE-96AB-9456BDFA2EEC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Wanneer weiger je een zak?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758572-B910-ED92-E9D8-8910DCB9514D}"/>
              </a:ext>
            </a:extLst>
          </p:cNvPr>
          <p:cNvSpPr txBox="1"/>
          <p:nvPr/>
        </p:nvSpPr>
        <p:spPr>
          <a:xfrm>
            <a:off x="425303" y="1081320"/>
            <a:ext cx="836771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nl-NL" dirty="0">
                <a:latin typeface="Museo Sans 100" panose="02000000000000000000" pitchFamily="50" charset="0"/>
              </a:rPr>
              <a:t>Deze 3 tips helpen je om te beslissen of je een zak mag meenemen of niet: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E25BCD-AE6B-7129-32AF-87F07F40A482}"/>
              </a:ext>
            </a:extLst>
          </p:cNvPr>
          <p:cNvGrpSpPr/>
          <p:nvPr/>
        </p:nvGrpSpPr>
        <p:grpSpPr>
          <a:xfrm>
            <a:off x="3035105" y="1683110"/>
            <a:ext cx="3042138" cy="3462371"/>
            <a:chOff x="-7034" y="1678561"/>
            <a:chExt cx="3042138" cy="34623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CD2B686-383F-8DE3-B6E4-1B2D54C2718E}"/>
                </a:ext>
              </a:extLst>
            </p:cNvPr>
            <p:cNvSpPr/>
            <p:nvPr/>
          </p:nvSpPr>
          <p:spPr>
            <a:xfrm>
              <a:off x="-7034" y="1678561"/>
              <a:ext cx="3042138" cy="3462371"/>
            </a:xfrm>
            <a:prstGeom prst="rect">
              <a:avLst/>
            </a:prstGeom>
            <a:solidFill>
              <a:srgbClr val="CE5D51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E5CF2C-66A2-E86D-F6EF-E20CFA8E6E5D}"/>
                </a:ext>
              </a:extLst>
            </p:cNvPr>
            <p:cNvSpPr txBox="1"/>
            <p:nvPr/>
          </p:nvSpPr>
          <p:spPr>
            <a:xfrm>
              <a:off x="1108527" y="1678561"/>
              <a:ext cx="7742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BE" sz="60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2</a:t>
              </a:r>
              <a:endParaRPr lang="nl-BE" sz="6000" b="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9C1EB37-23C9-317C-E13B-785D006810A4}"/>
                </a:ext>
              </a:extLst>
            </p:cNvPr>
            <p:cNvSpPr txBox="1"/>
            <p:nvPr/>
          </p:nvSpPr>
          <p:spPr>
            <a:xfrm>
              <a:off x="148297" y="3537580"/>
              <a:ext cx="2745545" cy="1229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  <a:spcAft>
                  <a:spcPts val="600"/>
                </a:spcAft>
              </a:pPr>
              <a:r>
                <a:rPr lang="nl-NL" sz="14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Gewicht</a:t>
              </a:r>
            </a:p>
            <a:p>
              <a:pPr algn="ctr">
                <a:lnSpc>
                  <a:spcPts val="2000"/>
                </a:lnSpc>
                <a:spcAft>
                  <a:spcPts val="600"/>
                </a:spcAft>
              </a:pPr>
              <a:r>
                <a:rPr lang="nl-NL" sz="1400" dirty="0">
                  <a:latin typeface="Museo Sans 100" panose="02000000000000000000" pitchFamily="50" charset="0"/>
                </a:rPr>
                <a:t>Als een zak te zwaar weegt, </a:t>
              </a:r>
              <a:br>
                <a:rPr lang="nl-NL" sz="1400" dirty="0">
                  <a:latin typeface="Museo Sans 100" panose="02000000000000000000" pitchFamily="50" charset="0"/>
                </a:rPr>
              </a:br>
              <a:r>
                <a:rPr lang="nl-NL" sz="1400" dirty="0">
                  <a:latin typeface="Museo Sans 100" panose="02000000000000000000" pitchFamily="50" charset="0"/>
                </a:rPr>
                <a:t>zit er misschien iets fout in de PMD-zak.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635FEA-695F-D638-17C5-E9163217E729}"/>
              </a:ext>
            </a:extLst>
          </p:cNvPr>
          <p:cNvGrpSpPr/>
          <p:nvPr/>
        </p:nvGrpSpPr>
        <p:grpSpPr>
          <a:xfrm>
            <a:off x="6077243" y="1683110"/>
            <a:ext cx="3066757" cy="3462371"/>
            <a:chOff x="3042138" y="1678561"/>
            <a:chExt cx="3059723" cy="346237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73CAF9E-A51B-FB17-4203-13A9B5FAA500}"/>
                </a:ext>
              </a:extLst>
            </p:cNvPr>
            <p:cNvSpPr/>
            <p:nvPr/>
          </p:nvSpPr>
          <p:spPr>
            <a:xfrm>
              <a:off x="3042138" y="1678561"/>
              <a:ext cx="3059723" cy="3462371"/>
            </a:xfrm>
            <a:prstGeom prst="rect">
              <a:avLst/>
            </a:prstGeom>
            <a:solidFill>
              <a:srgbClr val="CE5D5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712E6D-1391-3954-D962-3D916309985C}"/>
                </a:ext>
              </a:extLst>
            </p:cNvPr>
            <p:cNvSpPr txBox="1"/>
            <p:nvPr/>
          </p:nvSpPr>
          <p:spPr>
            <a:xfrm>
              <a:off x="4246521" y="1694589"/>
              <a:ext cx="7742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60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3</a:t>
              </a:r>
              <a:endParaRPr lang="nl-BE" sz="6000" b="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  <p:pic>
          <p:nvPicPr>
            <p:cNvPr id="45" name="Graphic 44" descr="Ear outline">
              <a:extLst>
                <a:ext uri="{FF2B5EF4-FFF2-40B4-BE49-F238E27FC236}">
                  <a16:creationId xmlns:a16="http://schemas.microsoft.com/office/drawing/2014/main" id="{A5F50778-14E8-FA1C-29EF-656117AAB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06325" y="2636234"/>
              <a:ext cx="914400" cy="9144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0F2614E-F7D7-8C6B-B5D5-BAE79F0D773A}"/>
                </a:ext>
              </a:extLst>
            </p:cNvPr>
            <p:cNvSpPr txBox="1"/>
            <p:nvPr/>
          </p:nvSpPr>
          <p:spPr>
            <a:xfrm>
              <a:off x="3199227" y="3537579"/>
              <a:ext cx="2745545" cy="1229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  <a:spcAft>
                  <a:spcPts val="600"/>
                </a:spcAft>
              </a:pPr>
              <a:r>
                <a:rPr lang="nl-NL" sz="14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Geluid</a:t>
              </a:r>
            </a:p>
            <a:p>
              <a:pPr algn="ctr">
                <a:lnSpc>
                  <a:spcPts val="2000"/>
                </a:lnSpc>
                <a:spcAft>
                  <a:spcPts val="600"/>
                </a:spcAft>
              </a:pPr>
              <a:r>
                <a:rPr lang="nl-NL" sz="1400" dirty="0">
                  <a:latin typeface="Museo Sans 100" panose="02000000000000000000" pitchFamily="50" charset="0"/>
                </a:rPr>
                <a:t>Hoor je glas in de zak? </a:t>
              </a:r>
              <a:br>
                <a:rPr lang="nl-NL" sz="1400" dirty="0">
                  <a:latin typeface="Museo Sans 100" panose="02000000000000000000" pitchFamily="50" charset="0"/>
                </a:rPr>
              </a:br>
              <a:r>
                <a:rPr lang="nl-NL" sz="1400" dirty="0">
                  <a:latin typeface="Museo Sans 100" panose="02000000000000000000" pitchFamily="50" charset="0"/>
                </a:rPr>
                <a:t>Dan mag je die niet meenemen.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E360F1-69F5-3256-F2C2-B16172353C37}"/>
              </a:ext>
            </a:extLst>
          </p:cNvPr>
          <p:cNvGrpSpPr/>
          <p:nvPr/>
        </p:nvGrpSpPr>
        <p:grpSpPr>
          <a:xfrm>
            <a:off x="-4128" y="1683109"/>
            <a:ext cx="3042138" cy="3462372"/>
            <a:chOff x="6101862" y="1678560"/>
            <a:chExt cx="3042138" cy="346237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738FCC1-B5C7-2092-C327-6F792108F742}"/>
                </a:ext>
              </a:extLst>
            </p:cNvPr>
            <p:cNvSpPr/>
            <p:nvPr/>
          </p:nvSpPr>
          <p:spPr>
            <a:xfrm>
              <a:off x="6101862" y="1678561"/>
              <a:ext cx="3042138" cy="3462371"/>
            </a:xfrm>
            <a:prstGeom prst="rect">
              <a:avLst/>
            </a:prstGeom>
            <a:solidFill>
              <a:srgbClr val="CE5D51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DBF0EB-E3C2-B3C9-BF9D-6F814FA9484D}"/>
                </a:ext>
              </a:extLst>
            </p:cNvPr>
            <p:cNvSpPr txBox="1"/>
            <p:nvPr/>
          </p:nvSpPr>
          <p:spPr>
            <a:xfrm>
              <a:off x="7288659" y="1678560"/>
              <a:ext cx="7742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60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1</a:t>
              </a:r>
              <a:endParaRPr lang="nl-BE" sz="6000" b="0" dirty="0">
                <a:solidFill>
                  <a:prstClr val="black"/>
                </a:solidFill>
                <a:latin typeface="Microsoft Sans Serif" panose="020B0604020202020204" pitchFamily="34" charset="0"/>
              </a:endParaRPr>
            </a:p>
          </p:txBody>
        </p:sp>
        <p:pic>
          <p:nvPicPr>
            <p:cNvPr id="46" name="Graphic 45" descr="Eye outline">
              <a:extLst>
                <a:ext uri="{FF2B5EF4-FFF2-40B4-BE49-F238E27FC236}">
                  <a16:creationId xmlns:a16="http://schemas.microsoft.com/office/drawing/2014/main" id="{F650BC4F-E4DB-CF09-C14D-15E5FF554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18561" y="2635841"/>
              <a:ext cx="914400" cy="9144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B4246DE-9505-A839-561A-1A91A538D856}"/>
                </a:ext>
              </a:extLst>
            </p:cNvPr>
            <p:cNvSpPr txBox="1"/>
            <p:nvPr/>
          </p:nvSpPr>
          <p:spPr>
            <a:xfrm>
              <a:off x="6250158" y="3491859"/>
              <a:ext cx="2745545" cy="1485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  <a:spcAft>
                  <a:spcPts val="600"/>
                </a:spcAft>
              </a:pPr>
              <a:r>
                <a:rPr lang="nl-NL" sz="1400" b="1" dirty="0">
                  <a:solidFill>
                    <a:srgbClr val="CE5D51"/>
                  </a:solidFill>
                  <a:latin typeface="Museo Sans 900" panose="02000000000000000000" pitchFamily="50" charset="0"/>
                </a:rPr>
                <a:t>Zicht</a:t>
              </a:r>
            </a:p>
            <a:p>
              <a:pPr algn="ctr">
                <a:lnSpc>
                  <a:spcPts val="2000"/>
                </a:lnSpc>
                <a:spcAft>
                  <a:spcPts val="600"/>
                </a:spcAft>
              </a:pPr>
              <a:r>
                <a:rPr lang="nl-NL" sz="1400" dirty="0">
                  <a:latin typeface="Museo Sans 100" panose="02000000000000000000" pitchFamily="50" charset="0"/>
                </a:rPr>
                <a:t>Zie je materiaal zitten dat eigenlijk niet in de PMD-zak hoort? Dan mag je de zak niet meenemen.</a:t>
              </a:r>
            </a:p>
          </p:txBody>
        </p:sp>
      </p:grpSp>
      <p:pic>
        <p:nvPicPr>
          <p:cNvPr id="3" name="Picture 2" descr="A white line in a black background&#10;&#10;AI-generated content may be incorrect.">
            <a:extLst>
              <a:ext uri="{FF2B5EF4-FFF2-40B4-BE49-F238E27FC236}">
                <a16:creationId xmlns:a16="http://schemas.microsoft.com/office/drawing/2014/main" id="{1735461C-23DC-BE88-99A3-FAC3B99DF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21" y="2857750"/>
            <a:ext cx="1155065" cy="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69D6C6-BEC1-8399-3C84-5DA99296C3ED}"/>
              </a:ext>
            </a:extLst>
          </p:cNvPr>
          <p:cNvSpPr/>
          <p:nvPr/>
        </p:nvSpPr>
        <p:spPr>
          <a:xfrm>
            <a:off x="1583909" y="1221457"/>
            <a:ext cx="1067281" cy="1033929"/>
          </a:xfrm>
          <a:prstGeom prst="ellipse">
            <a:avLst/>
          </a:prstGeom>
          <a:solidFill>
            <a:srgbClr val="4F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4F72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1CF88-308D-31A6-46E7-E1BE09EAFCC3}"/>
              </a:ext>
            </a:extLst>
          </p:cNvPr>
          <p:cNvSpPr txBox="1"/>
          <p:nvPr/>
        </p:nvSpPr>
        <p:spPr>
          <a:xfrm>
            <a:off x="1802820" y="1263786"/>
            <a:ext cx="71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Museo Sans 900" panose="02000000000000000000" pitchFamily="50" charset="0"/>
              </a:rPr>
              <a:t>P</a:t>
            </a:r>
            <a:endParaRPr lang="en-BE" sz="6000" dirty="0">
              <a:solidFill>
                <a:schemeClr val="bg1"/>
              </a:solidFill>
              <a:latin typeface="Museo Sans 900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2C560-3745-A009-BF0C-466F0754FB39}"/>
              </a:ext>
            </a:extLst>
          </p:cNvPr>
          <p:cNvSpPr txBox="1"/>
          <p:nvPr/>
        </p:nvSpPr>
        <p:spPr>
          <a:xfrm>
            <a:off x="1006576" y="2309076"/>
            <a:ext cx="2120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useo Sans 300" panose="02000000000000000000" pitchFamily="50" charset="0"/>
              </a:rPr>
              <a:t>Plastic </a:t>
            </a:r>
            <a:r>
              <a:rPr lang="en-GB" sz="1600" dirty="0" err="1">
                <a:latin typeface="Museo Sans 300" panose="02000000000000000000" pitchFamily="50" charset="0"/>
              </a:rPr>
              <a:t>verpakkingen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21FE4-688A-1A64-C85B-9F10DEE7CAF8}"/>
              </a:ext>
            </a:extLst>
          </p:cNvPr>
          <p:cNvSpPr/>
          <p:nvPr/>
        </p:nvSpPr>
        <p:spPr>
          <a:xfrm>
            <a:off x="0" y="3700745"/>
            <a:ext cx="9144000" cy="1163929"/>
          </a:xfrm>
          <a:prstGeom prst="rect">
            <a:avLst/>
          </a:prstGeom>
          <a:solidFill>
            <a:srgbClr val="C9D88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740D2B-2F4B-7C2B-C489-C7EA03E5A512}"/>
              </a:ext>
            </a:extLst>
          </p:cNvPr>
          <p:cNvSpPr txBox="1"/>
          <p:nvPr/>
        </p:nvSpPr>
        <p:spPr>
          <a:xfrm>
            <a:off x="496108" y="4157021"/>
            <a:ext cx="874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Museo Sans 300" panose="02000000000000000000" pitchFamily="50" charset="0"/>
              </a:rPr>
              <a:t>flessen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F7F25-B67C-100F-1594-50D64ABD6D66}"/>
              </a:ext>
            </a:extLst>
          </p:cNvPr>
          <p:cNvSpPr txBox="1"/>
          <p:nvPr/>
        </p:nvSpPr>
        <p:spPr>
          <a:xfrm>
            <a:off x="1788655" y="4157021"/>
            <a:ext cx="874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useo Sans 300" panose="02000000000000000000" pitchFamily="50" charset="0"/>
              </a:rPr>
              <a:t>flacons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64A14-242B-0BDE-5451-0A15405C7190}"/>
              </a:ext>
            </a:extLst>
          </p:cNvPr>
          <p:cNvSpPr txBox="1"/>
          <p:nvPr/>
        </p:nvSpPr>
        <p:spPr>
          <a:xfrm>
            <a:off x="7910429" y="4157021"/>
            <a:ext cx="1160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drank-</a:t>
            </a:r>
          </a:p>
          <a:p>
            <a:pPr algn="ctr"/>
            <a:r>
              <a:rPr lang="en-GB" sz="1600" dirty="0">
                <a:latin typeface="Museo Sans 300" panose="02000000000000000000" pitchFamily="50" charset="0"/>
              </a:rPr>
              <a:t>capsules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CF9C7-C26E-6681-1AF9-AA45EF909EFB}"/>
              </a:ext>
            </a:extLst>
          </p:cNvPr>
          <p:cNvSpPr txBox="1"/>
          <p:nvPr/>
        </p:nvSpPr>
        <p:spPr>
          <a:xfrm>
            <a:off x="4942489" y="4162723"/>
            <a:ext cx="1264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schaaltjes</a:t>
            </a:r>
            <a:endParaRPr lang="en-GB" sz="1600" dirty="0">
              <a:latin typeface="Museo Sans 300" panose="02000000000000000000" pitchFamily="50" charset="0"/>
            </a:endParaRPr>
          </a:p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en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bakjes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E29D60-0AD4-A4A9-5979-148DBED65DAB}"/>
              </a:ext>
            </a:extLst>
          </p:cNvPr>
          <p:cNvSpPr txBox="1"/>
          <p:nvPr/>
        </p:nvSpPr>
        <p:spPr>
          <a:xfrm>
            <a:off x="6572259" y="4157021"/>
            <a:ext cx="126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potjes</a:t>
            </a:r>
            <a:endParaRPr lang="en-GB" sz="1600" dirty="0">
              <a:latin typeface="Museo Sans 300" panose="02000000000000000000" pitchFamily="50" charset="0"/>
            </a:endParaRPr>
          </a:p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en</a:t>
            </a:r>
            <a:r>
              <a:rPr lang="en-GB" sz="1600" dirty="0">
                <a:latin typeface="Museo Sans 300" panose="02000000000000000000" pitchFamily="50" charset="0"/>
              </a:rPr>
              <a:t> tubes 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56593-D42E-6D91-3788-71CD972CFBE9}"/>
              </a:ext>
            </a:extLst>
          </p:cNvPr>
          <p:cNvSpPr txBox="1"/>
          <p:nvPr/>
        </p:nvSpPr>
        <p:spPr>
          <a:xfrm>
            <a:off x="3009434" y="4157021"/>
            <a:ext cx="152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Museo Sans 300" panose="02000000000000000000" pitchFamily="50" charset="0"/>
              </a:rPr>
              <a:t>folie, </a:t>
            </a:r>
            <a:r>
              <a:rPr lang="en-GB" sz="1600" dirty="0" err="1">
                <a:latin typeface="Museo Sans 300" panose="02000000000000000000" pitchFamily="50" charset="0"/>
              </a:rPr>
              <a:t>zakken</a:t>
            </a:r>
            <a:endParaRPr lang="en-GB" sz="1600" dirty="0">
              <a:latin typeface="Museo Sans 300" panose="02000000000000000000" pitchFamily="50" charset="0"/>
            </a:endParaRPr>
          </a:p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en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zakjes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E3AD9-E0E7-0632-37B8-542EFC65AC6A}"/>
              </a:ext>
            </a:extLst>
          </p:cNvPr>
          <p:cNvSpPr>
            <a:spLocks noChangeAspect="1"/>
          </p:cNvSpPr>
          <p:nvPr/>
        </p:nvSpPr>
        <p:spPr>
          <a:xfrm>
            <a:off x="3998439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9B105-5C63-A9BA-E526-82CC41F2105F}"/>
              </a:ext>
            </a:extLst>
          </p:cNvPr>
          <p:cNvSpPr txBox="1"/>
          <p:nvPr/>
        </p:nvSpPr>
        <p:spPr>
          <a:xfrm>
            <a:off x="4090769" y="1442301"/>
            <a:ext cx="64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M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CE83C-BE13-C0B3-2A97-518DAB571161}"/>
              </a:ext>
            </a:extLst>
          </p:cNvPr>
          <p:cNvSpPr txBox="1"/>
          <p:nvPr/>
        </p:nvSpPr>
        <p:spPr>
          <a:xfrm>
            <a:off x="6338005" y="1440119"/>
            <a:ext cx="56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D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6C66EE-320A-F1C5-EAB5-01CEFED65D48}"/>
              </a:ext>
            </a:extLst>
          </p:cNvPr>
          <p:cNvSpPr>
            <a:spLocks noChangeAspect="1"/>
          </p:cNvSpPr>
          <p:nvPr/>
        </p:nvSpPr>
        <p:spPr>
          <a:xfrm>
            <a:off x="6208502" y="1387236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1678B0-1D70-1A45-CCEA-FDCD9DFA7FEF}"/>
              </a:ext>
            </a:extLst>
          </p:cNvPr>
          <p:cNvSpPr/>
          <p:nvPr/>
        </p:nvSpPr>
        <p:spPr>
          <a:xfrm>
            <a:off x="3670663" y="1156063"/>
            <a:ext cx="3670517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0EBBA-F30D-FB99-B5C6-F9D870F83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52" y="2537633"/>
            <a:ext cx="8648941" cy="18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70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DCC2A-FA55-0D5E-6240-2E41BAB29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3066E671-9180-8CEC-C7DB-7E71DE7D3097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Wanneer weiger je een zak?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Picture 2" descr="A white line in a black background&#10;&#10;AI-generated content may be incorrect.">
            <a:extLst>
              <a:ext uri="{FF2B5EF4-FFF2-40B4-BE49-F238E27FC236}">
                <a16:creationId xmlns:a16="http://schemas.microsoft.com/office/drawing/2014/main" id="{97F2E5BD-DC95-395D-3A22-6C2A524FB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21" y="2857750"/>
            <a:ext cx="1155065" cy="470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9FB5DC-1CAD-0349-848B-F18B5B61736E}"/>
              </a:ext>
            </a:extLst>
          </p:cNvPr>
          <p:cNvSpPr txBox="1"/>
          <p:nvPr/>
        </p:nvSpPr>
        <p:spPr>
          <a:xfrm>
            <a:off x="503239" y="1131888"/>
            <a:ext cx="2249900" cy="130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nl-NL" dirty="0">
                <a:latin typeface="Museo Sans 100" panose="02000000000000000000" pitchFamily="50" charset="0"/>
              </a:rPr>
              <a:t>Deze 3 tips helpen je om te beslissen of je een zak mag meenemen of niet.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AF1F2-69CF-DC9C-2310-A5FF4BE5FAEF}"/>
              </a:ext>
            </a:extLst>
          </p:cNvPr>
          <p:cNvSpPr txBox="1"/>
          <p:nvPr/>
        </p:nvSpPr>
        <p:spPr>
          <a:xfrm>
            <a:off x="2834269" y="4602042"/>
            <a:ext cx="57149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>
                <a:latin typeface="Museo Sans 100"/>
                <a:hlinkClick r:id="rId4"/>
              </a:rPr>
              <a:t>Wanneer weiger je een PMD-zak? - 3 tips</a:t>
            </a:r>
            <a:endParaRPr lang="en-BE" dirty="0">
              <a:latin typeface="Museo Sans 100"/>
              <a:hlinkClick r:id="rId4"/>
            </a:endParaRPr>
          </a:p>
        </p:txBody>
      </p:sp>
      <p:pic>
        <p:nvPicPr>
          <p:cNvPr id="7" name="Online Media 6" title="Wanneer weiger je een PMD-zak? Kijk. Voel. Luister. Weiger als het moet.">
            <a:hlinkClick r:id="" action="ppaction://noaction"/>
            <a:extLst>
              <a:ext uri="{FF2B5EF4-FFF2-40B4-BE49-F238E27FC236}">
                <a16:creationId xmlns:a16="http://schemas.microsoft.com/office/drawing/2014/main" id="{B58629B6-EC31-2989-4F23-CC0B35FA2E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01217" y="1100503"/>
            <a:ext cx="5649547" cy="35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65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C67C2-D31E-6C55-BB84-7E59E45D3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gn with white text&#10;&#10;AI-generated content may be incorrect.">
            <a:extLst>
              <a:ext uri="{FF2B5EF4-FFF2-40B4-BE49-F238E27FC236}">
                <a16:creationId xmlns:a16="http://schemas.microsoft.com/office/drawing/2014/main" id="{181F7B3E-B305-7CCB-C91E-BC5A0C75A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275">
            <a:off x="2564247" y="1597846"/>
            <a:ext cx="1862725" cy="2237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20FCF-8B38-0BCE-E733-989E92ABDA72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Weigeringssticker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 descr="A blue bag with black background&#10;&#10;AI-generated content may be incorrect.">
            <a:extLst>
              <a:ext uri="{FF2B5EF4-FFF2-40B4-BE49-F238E27FC236}">
                <a16:creationId xmlns:a16="http://schemas.microsoft.com/office/drawing/2014/main" id="{7E43E64D-AFAF-C06D-8AD8-332FA4E00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49" y="631134"/>
            <a:ext cx="4930532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ACB7F-1D60-9F3A-6163-E0B25974E86F}"/>
              </a:ext>
            </a:extLst>
          </p:cNvPr>
          <p:cNvSpPr txBox="1"/>
          <p:nvPr/>
        </p:nvSpPr>
        <p:spPr>
          <a:xfrm>
            <a:off x="1207817" y="3788133"/>
            <a:ext cx="3789486" cy="99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Aft>
                <a:spcPts val="1200"/>
              </a:spcAft>
            </a:pPr>
            <a:r>
              <a:rPr lang="nl-NL" dirty="0">
                <a:solidFill>
                  <a:srgbClr val="578C37"/>
                </a:solidFill>
                <a:latin typeface="Museo Sans 500" panose="02000000000000000000" pitchFamily="50" charset="0"/>
              </a:rPr>
              <a:t>Plak de weigeringssticker op de PMD-zak. Zo weet de aanbieder dat er iets mis mee is.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2FCFB9-9219-AE77-6D8C-67D6F452110B}"/>
              </a:ext>
            </a:extLst>
          </p:cNvPr>
          <p:cNvCxnSpPr>
            <a:cxnSpLocks/>
          </p:cNvCxnSpPr>
          <p:nvPr/>
        </p:nvCxnSpPr>
        <p:spPr>
          <a:xfrm>
            <a:off x="4572000" y="3059723"/>
            <a:ext cx="1458191" cy="0"/>
          </a:xfrm>
          <a:prstGeom prst="straightConnector1">
            <a:avLst/>
          </a:prstGeom>
          <a:ln w="57150">
            <a:solidFill>
              <a:srgbClr val="C9D88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D9785BC-F438-47ED-2531-171C5D759175}"/>
              </a:ext>
            </a:extLst>
          </p:cNvPr>
          <p:cNvSpPr txBox="1"/>
          <p:nvPr/>
        </p:nvSpPr>
        <p:spPr>
          <a:xfrm>
            <a:off x="425303" y="1081320"/>
            <a:ext cx="797135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nl-NL" dirty="0">
                <a:latin typeface="Museo Sans 100" panose="02000000000000000000" pitchFamily="50" charset="0"/>
              </a:rPr>
              <a:t>Wat doe je met een PMD-zak die je weigert?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EBF8E-C0CC-2A8B-9902-801A57127086}"/>
              </a:ext>
            </a:extLst>
          </p:cNvPr>
          <p:cNvSpPr txBox="1"/>
          <p:nvPr/>
        </p:nvSpPr>
        <p:spPr>
          <a:xfrm>
            <a:off x="6924057" y="1715471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D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08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0B657EB2-B1E1-EF57-76F7-761C2E462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05A2C9-C591-A628-F95D-B02EBF57772C}"/>
              </a:ext>
            </a:extLst>
          </p:cNvPr>
          <p:cNvSpPr txBox="1"/>
          <p:nvPr/>
        </p:nvSpPr>
        <p:spPr>
          <a:xfrm>
            <a:off x="1790663" y="1266042"/>
            <a:ext cx="334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Wat is PMD?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82298-88CD-6734-C5F4-833A62DE5147}"/>
              </a:ext>
            </a:extLst>
          </p:cNvPr>
          <p:cNvSpPr txBox="1"/>
          <p:nvPr/>
        </p:nvSpPr>
        <p:spPr>
          <a:xfrm>
            <a:off x="1790663" y="2001995"/>
            <a:ext cx="321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Waarom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goed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sorteren</a:t>
            </a:r>
            <a:r>
              <a:rPr lang="en-GB" sz="1600" dirty="0">
                <a:solidFill>
                  <a:srgbClr val="578C37"/>
                </a:solidFill>
                <a:latin typeface="Museo Sans 300" panose="02000000000000000000" pitchFamily="50" charset="0"/>
              </a:rPr>
              <a:t>?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7DB11-D93A-7AE4-3E4E-7AA57025A624}"/>
              </a:ext>
            </a:extLst>
          </p:cNvPr>
          <p:cNvSpPr txBox="1"/>
          <p:nvPr/>
        </p:nvSpPr>
        <p:spPr>
          <a:xfrm>
            <a:off x="1790663" y="2829342"/>
            <a:ext cx="3199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Weigeringsinstructies</a:t>
            </a:r>
            <a:endParaRPr lang="en-GB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EB934-43C5-C72B-4D3D-4F87F819BF8D}"/>
              </a:ext>
            </a:extLst>
          </p:cNvPr>
          <p:cNvSpPr txBox="1"/>
          <p:nvPr/>
        </p:nvSpPr>
        <p:spPr>
          <a:xfrm>
            <a:off x="1773140" y="3612155"/>
            <a:ext cx="3097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578C37"/>
                </a:solidFill>
                <a:latin typeface="Museo Sans 300" panose="02000000000000000000" pitchFamily="50" charset="0"/>
              </a:rPr>
              <a:t>Voorbeelden</a:t>
            </a:r>
            <a:endParaRPr lang="en-BE" sz="1600" dirty="0">
              <a:solidFill>
                <a:srgbClr val="578C37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5505FF-22AA-C0B5-5868-D45ACA4F01E1}"/>
              </a:ext>
            </a:extLst>
          </p:cNvPr>
          <p:cNvSpPr/>
          <p:nvPr/>
        </p:nvSpPr>
        <p:spPr>
          <a:xfrm>
            <a:off x="1105326" y="1111674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3C729-5596-A209-F7A1-DF2A58BA7640}"/>
              </a:ext>
            </a:extLst>
          </p:cNvPr>
          <p:cNvSpPr/>
          <p:nvPr/>
        </p:nvSpPr>
        <p:spPr>
          <a:xfrm>
            <a:off x="1105325" y="1895502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737C6B-0348-8FB8-D85B-428CE299C8B1}"/>
              </a:ext>
            </a:extLst>
          </p:cNvPr>
          <p:cNvSpPr/>
          <p:nvPr/>
        </p:nvSpPr>
        <p:spPr>
          <a:xfrm>
            <a:off x="1105324" y="2706695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05F11-B16E-D768-7A8F-EADA910591DE}"/>
              </a:ext>
            </a:extLst>
          </p:cNvPr>
          <p:cNvSpPr/>
          <p:nvPr/>
        </p:nvSpPr>
        <p:spPr>
          <a:xfrm>
            <a:off x="1113502" y="3510626"/>
            <a:ext cx="551543" cy="5515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317F9C-C2C1-76E1-142B-0AAA27E901AD}"/>
              </a:ext>
            </a:extLst>
          </p:cNvPr>
          <p:cNvSpPr txBox="1"/>
          <p:nvPr/>
        </p:nvSpPr>
        <p:spPr>
          <a:xfrm>
            <a:off x="1183929" y="3568018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578C37"/>
                </a:solidFill>
                <a:latin typeface="Museo Sans 900" panose="02000000000000000000" pitchFamily="50" charset="0"/>
              </a:rPr>
              <a:t>4</a:t>
            </a:r>
          </a:p>
        </p:txBody>
      </p:sp>
      <p:pic>
        <p:nvPicPr>
          <p:cNvPr id="20" name="Graphic 19" descr="Tick with solid fill">
            <a:extLst>
              <a:ext uri="{FF2B5EF4-FFF2-40B4-BE49-F238E27FC236}">
                <a16:creationId xmlns:a16="http://schemas.microsoft.com/office/drawing/2014/main" id="{9F11481A-51D9-C02E-2F30-5D4E97768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648" y="1225677"/>
            <a:ext cx="360000" cy="360000"/>
          </a:xfrm>
          <a:prstGeom prst="rect">
            <a:avLst/>
          </a:prstGeom>
        </p:spPr>
      </p:pic>
      <p:pic>
        <p:nvPicPr>
          <p:cNvPr id="3" name="Graphic 2" descr="Tick with solid fill">
            <a:extLst>
              <a:ext uri="{FF2B5EF4-FFF2-40B4-BE49-F238E27FC236}">
                <a16:creationId xmlns:a16="http://schemas.microsoft.com/office/drawing/2014/main" id="{CDD6A642-CAD6-9DD8-60EC-96AE7DDD9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367" y="2009089"/>
            <a:ext cx="360000" cy="360000"/>
          </a:xfrm>
          <a:prstGeom prst="rect">
            <a:avLst/>
          </a:prstGeom>
        </p:spPr>
      </p:pic>
      <p:pic>
        <p:nvPicPr>
          <p:cNvPr id="4" name="Graphic 3" descr="Tick with solid fill">
            <a:extLst>
              <a:ext uri="{FF2B5EF4-FFF2-40B4-BE49-F238E27FC236}">
                <a16:creationId xmlns:a16="http://schemas.microsoft.com/office/drawing/2014/main" id="{CC9C2E14-AEF9-E436-2DC3-DC789BEF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367" y="2818619"/>
            <a:ext cx="360000" cy="360000"/>
          </a:xfrm>
          <a:prstGeom prst="rect">
            <a:avLst/>
          </a:prstGeom>
        </p:spPr>
      </p:pic>
      <p:pic>
        <p:nvPicPr>
          <p:cNvPr id="10" name="Picture 9" descr="A green and black text&#10;&#10;AI-generated content may be incorrect.">
            <a:extLst>
              <a:ext uri="{FF2B5EF4-FFF2-40B4-BE49-F238E27FC236}">
                <a16:creationId xmlns:a16="http://schemas.microsoft.com/office/drawing/2014/main" id="{45A6988E-728C-06E7-A5BA-ABEC802B43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82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5FFD5F83-67CA-33B7-C447-795032E29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501">
            <a:off x="-2098344" y="1813085"/>
            <a:ext cx="4632054" cy="4795957"/>
          </a:xfrm>
          <a:prstGeom prst="rect">
            <a:avLst/>
          </a:prstGeom>
        </p:spPr>
      </p:pic>
      <p:pic>
        <p:nvPicPr>
          <p:cNvPr id="7" name="Picture 6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5694A32E-16B4-E65C-2BED-3602F9EB4A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6" y="1842454"/>
            <a:ext cx="4632054" cy="4795957"/>
          </a:xfrm>
          <a:prstGeom prst="rect">
            <a:avLst/>
          </a:prstGeom>
        </p:spPr>
      </p:pic>
      <p:pic>
        <p:nvPicPr>
          <p:cNvPr id="8" name="Picture 7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040D19DF-AEBF-B25D-C26A-1E642AC3E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246">
            <a:off x="2804377" y="2571750"/>
            <a:ext cx="4632054" cy="4795957"/>
          </a:xfrm>
          <a:prstGeom prst="rect">
            <a:avLst/>
          </a:prstGeom>
        </p:spPr>
      </p:pic>
      <p:pic>
        <p:nvPicPr>
          <p:cNvPr id="9" name="Picture 8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FD687BAC-46B1-B118-C072-4F0FCC98B7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256">
            <a:off x="5568619" y="1155040"/>
            <a:ext cx="4632054" cy="4795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Voorbeelden van sorteerfouten</a:t>
            </a:r>
            <a:endParaRPr lang="nl-BE" sz="2200" b="0" dirty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67098-FFDC-08AA-CB21-ABDFA269B659}"/>
              </a:ext>
            </a:extLst>
          </p:cNvPr>
          <p:cNvSpPr txBox="1"/>
          <p:nvPr/>
        </p:nvSpPr>
        <p:spPr>
          <a:xfrm>
            <a:off x="425303" y="1081320"/>
            <a:ext cx="7971351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GB" dirty="0" err="1">
                <a:latin typeface="Museo Sans 100" panose="02000000000000000000" pitchFamily="50" charset="0"/>
              </a:rPr>
              <a:t>Controleer</a:t>
            </a:r>
            <a:r>
              <a:rPr lang="en-GB" dirty="0">
                <a:latin typeface="Museo Sans 100" panose="02000000000000000000" pitchFamily="50" charset="0"/>
              </a:rPr>
              <a:t> het PMD </a:t>
            </a:r>
            <a:r>
              <a:rPr lang="en-GB" dirty="0" err="1">
                <a:latin typeface="Museo Sans 100" panose="02000000000000000000" pitchFamily="50" charset="0"/>
              </a:rPr>
              <a:t>goed</a:t>
            </a:r>
            <a:r>
              <a:rPr lang="en-GB" dirty="0">
                <a:latin typeface="Museo Sans 100" panose="02000000000000000000" pitchFamily="50" charset="0"/>
              </a:rPr>
              <a:t>! Want </a:t>
            </a:r>
            <a:r>
              <a:rPr lang="en-GB" dirty="0" err="1">
                <a:latin typeface="Museo Sans 100" panose="02000000000000000000" pitchFamily="50" charset="0"/>
              </a:rPr>
              <a:t>deze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r>
              <a:rPr lang="en-GB" dirty="0" err="1">
                <a:latin typeface="Museo Sans 100" panose="02000000000000000000" pitchFamily="50" charset="0"/>
              </a:rPr>
              <a:t>sorteerfouten</a:t>
            </a:r>
            <a:r>
              <a:rPr lang="en-GB" dirty="0">
                <a:latin typeface="Museo Sans 100" panose="02000000000000000000" pitchFamily="50" charset="0"/>
              </a:rPr>
              <a:t> </a:t>
            </a:r>
            <a:br>
              <a:rPr lang="en-GB" dirty="0">
                <a:latin typeface="Museo Sans 100" panose="02000000000000000000" pitchFamily="50" charset="0"/>
              </a:rPr>
            </a:br>
            <a:r>
              <a:rPr lang="en-GB" dirty="0" err="1">
                <a:latin typeface="Museo Sans 100" panose="02000000000000000000" pitchFamily="50" charset="0"/>
              </a:rPr>
              <a:t>vinden</a:t>
            </a:r>
            <a:r>
              <a:rPr lang="en-GB" dirty="0">
                <a:latin typeface="Museo Sans 100" panose="02000000000000000000" pitchFamily="50" charset="0"/>
              </a:rPr>
              <a:t> we </a:t>
            </a:r>
            <a:r>
              <a:rPr lang="en-GB" dirty="0" err="1">
                <a:latin typeface="Museo Sans 100" panose="02000000000000000000" pitchFamily="50" charset="0"/>
              </a:rPr>
              <a:t>terug</a:t>
            </a:r>
            <a:r>
              <a:rPr lang="en-GB" dirty="0">
                <a:latin typeface="Museo Sans 100" panose="02000000000000000000" pitchFamily="50" charset="0"/>
              </a:rPr>
              <a:t> in het </a:t>
            </a:r>
            <a:r>
              <a:rPr lang="en-GB" dirty="0" err="1">
                <a:latin typeface="Museo Sans 100" panose="02000000000000000000" pitchFamily="50" charset="0"/>
              </a:rPr>
              <a:t>sorteercentrum</a:t>
            </a:r>
            <a:r>
              <a:rPr lang="en-GB" dirty="0">
                <a:latin typeface="Museo Sans 100" panose="02000000000000000000" pitchFamily="50" charset="0"/>
              </a:rPr>
              <a:t>.</a:t>
            </a:r>
            <a:endParaRPr lang="en-BE" dirty="0">
              <a:latin typeface="Museo Sans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34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Gasflessen</a:t>
            </a:r>
            <a:endParaRPr lang="nl-BE" sz="2200" b="0" dirty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11">
            <a:extLst>
              <a:ext uri="{FF2B5EF4-FFF2-40B4-BE49-F238E27FC236}">
                <a16:creationId xmlns:a16="http://schemas.microsoft.com/office/drawing/2014/main" id="{A99864E2-FC68-0A0B-1C37-C5AC8899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56" y="1785812"/>
            <a:ext cx="2386149" cy="1941325"/>
          </a:xfrm>
          <a:prstGeom prst="rect">
            <a:avLst/>
          </a:prstGeom>
        </p:spPr>
      </p:pic>
      <p:pic>
        <p:nvPicPr>
          <p:cNvPr id="4" name="Image 13">
            <a:extLst>
              <a:ext uri="{FF2B5EF4-FFF2-40B4-BE49-F238E27FC236}">
                <a16:creationId xmlns:a16="http://schemas.microsoft.com/office/drawing/2014/main" id="{E40855E5-4F49-9CDC-C2B0-EF580644F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4214" y="1610186"/>
            <a:ext cx="1946674" cy="2308627"/>
          </a:xfrm>
          <a:prstGeom prst="rect">
            <a:avLst/>
          </a:prstGeom>
        </p:spPr>
      </p:pic>
      <p:pic>
        <p:nvPicPr>
          <p:cNvPr id="5" name="Image 15">
            <a:extLst>
              <a:ext uri="{FF2B5EF4-FFF2-40B4-BE49-F238E27FC236}">
                <a16:creationId xmlns:a16="http://schemas.microsoft.com/office/drawing/2014/main" id="{17E7C8D4-318F-E88E-79F4-488213B56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826" y="1791162"/>
            <a:ext cx="1524069" cy="1946675"/>
          </a:xfrm>
          <a:prstGeom prst="rect">
            <a:avLst/>
          </a:prstGeom>
        </p:spPr>
      </p:pic>
      <p:pic>
        <p:nvPicPr>
          <p:cNvPr id="6" name="Image 17">
            <a:extLst>
              <a:ext uri="{FF2B5EF4-FFF2-40B4-BE49-F238E27FC236}">
                <a16:creationId xmlns:a16="http://schemas.microsoft.com/office/drawing/2014/main" id="{AC27A6E7-1D8D-CF85-EE77-1AED662A3C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7" r="22714"/>
          <a:stretch/>
        </p:blipFill>
        <p:spPr>
          <a:xfrm>
            <a:off x="7129966" y="1785812"/>
            <a:ext cx="1510797" cy="19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1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>
                <a:solidFill>
                  <a:srgbClr val="CE5D51"/>
                </a:solidFill>
                <a:latin typeface="Tisa Sans OT Extrabold" panose="020B0904020201020104" pitchFamily="34" charset="0"/>
              </a:rPr>
              <a:t>Batterijen en elektronica</a:t>
            </a:r>
            <a:endParaRPr lang="nl-BE" sz="2200" b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5B104961-F080-AC14-EE92-BBBF630D9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69" b="37059"/>
          <a:stretch/>
        </p:blipFill>
        <p:spPr>
          <a:xfrm>
            <a:off x="5281953" y="1143443"/>
            <a:ext cx="2573177" cy="3483735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506C3E79-C9ED-05C0-11F8-74F7CC6F7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5" t="17436" r="33995" b="36664"/>
          <a:stretch/>
        </p:blipFill>
        <p:spPr>
          <a:xfrm>
            <a:off x="1334658" y="2942573"/>
            <a:ext cx="1347058" cy="1698466"/>
          </a:xfrm>
          <a:prstGeom prst="rect">
            <a:avLst/>
          </a:prstGeom>
        </p:spPr>
      </p:pic>
      <p:pic>
        <p:nvPicPr>
          <p:cNvPr id="10" name="Image 6">
            <a:extLst>
              <a:ext uri="{FF2B5EF4-FFF2-40B4-BE49-F238E27FC236}">
                <a16:creationId xmlns:a16="http://schemas.microsoft.com/office/drawing/2014/main" id="{D3B65F0F-8FAF-985D-9E26-84BCA84DA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05" t="64863"/>
          <a:stretch/>
        </p:blipFill>
        <p:spPr>
          <a:xfrm>
            <a:off x="2780411" y="2915381"/>
            <a:ext cx="2416792" cy="1726424"/>
          </a:xfrm>
          <a:prstGeom prst="rect">
            <a:avLst/>
          </a:prstGeom>
        </p:spPr>
      </p:pic>
      <p:pic>
        <p:nvPicPr>
          <p:cNvPr id="11" name="Image 6">
            <a:extLst>
              <a:ext uri="{FF2B5EF4-FFF2-40B4-BE49-F238E27FC236}">
                <a16:creationId xmlns:a16="http://schemas.microsoft.com/office/drawing/2014/main" id="{14CA1D05-A63A-7C7C-D117-E6A8B768C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90" r="61160" b="1318"/>
          <a:stretch/>
        </p:blipFill>
        <p:spPr>
          <a:xfrm>
            <a:off x="3492304" y="1143444"/>
            <a:ext cx="1690955" cy="1714869"/>
          </a:xfrm>
          <a:prstGeom prst="rect">
            <a:avLst/>
          </a:prstGeom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B0CBBF0D-1F16-D0A5-220E-CD6ED0C39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00921" y="965625"/>
            <a:ext cx="1726425" cy="20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5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>
                <a:solidFill>
                  <a:srgbClr val="CE5D51"/>
                </a:solidFill>
                <a:latin typeface="Tisa Sans OT Extrabold" panose="020B0904020201020104" pitchFamily="34" charset="0"/>
              </a:rPr>
              <a:t>Ondoorzichtige zakken</a:t>
            </a:r>
            <a:endParaRPr lang="nl-BE" sz="2200" b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472589BF-5D66-3278-4713-146489761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776" y="1131888"/>
            <a:ext cx="4956448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9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58061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>
                <a:solidFill>
                  <a:srgbClr val="CE5D51"/>
                </a:solidFill>
                <a:latin typeface="Tisa Sans OT Extrabold" panose="020B0904020201020104" pitchFamily="34" charset="0"/>
              </a:rPr>
              <a:t>Medisch materiaal</a:t>
            </a:r>
            <a:endParaRPr lang="nl-BE" sz="2200" b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2" descr="Une image contenant outil, carotte, orange, intérieur&#10;&#10;Le contenu généré par l’IA peut être incorrect.">
            <a:extLst>
              <a:ext uri="{FF2B5EF4-FFF2-40B4-BE49-F238E27FC236}">
                <a16:creationId xmlns:a16="http://schemas.microsoft.com/office/drawing/2014/main" id="{ED7FA3C5-6420-3B1D-3FE3-A52426B92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2634" y="1542486"/>
            <a:ext cx="3506348" cy="2629761"/>
          </a:xfrm>
          <a:prstGeom prst="rect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EE4DBD70-BE74-B7A6-D2B1-116962C53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18040"/>
            <a:ext cx="2629761" cy="35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6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80164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Grote verpakkingen en in elkaar gestoken materialen</a:t>
            </a:r>
            <a:endParaRPr lang="nl-BE" sz="2200" b="0" dirty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C1789ABE-FDAB-306B-6F45-4863EF81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366" y="1131888"/>
            <a:ext cx="2617939" cy="3508052"/>
          </a:xfrm>
          <a:prstGeom prst="rect">
            <a:avLst/>
          </a:prstGeom>
        </p:spPr>
      </p:pic>
      <p:pic>
        <p:nvPicPr>
          <p:cNvPr id="4" name="Image 7">
            <a:extLst>
              <a:ext uri="{FF2B5EF4-FFF2-40B4-BE49-F238E27FC236}">
                <a16:creationId xmlns:a16="http://schemas.microsoft.com/office/drawing/2014/main" id="{2A365861-6DE8-28E7-EF31-5920F97E7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31888"/>
            <a:ext cx="2617939" cy="35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491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5">
            <a:extLst>
              <a:ext uri="{FF2B5EF4-FFF2-40B4-BE49-F238E27FC236}">
                <a16:creationId xmlns:a16="http://schemas.microsoft.com/office/drawing/2014/main" id="{72932DA7-E05A-BB24-2DD2-0397AC1E0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2" b="22619"/>
          <a:stretch/>
        </p:blipFill>
        <p:spPr>
          <a:xfrm>
            <a:off x="4467767" y="2932561"/>
            <a:ext cx="2516777" cy="1691827"/>
          </a:xfrm>
          <a:prstGeom prst="rect">
            <a:avLst/>
          </a:prstGeom>
        </p:spPr>
      </p:pic>
      <p:pic>
        <p:nvPicPr>
          <p:cNvPr id="12" name="Image 7">
            <a:extLst>
              <a:ext uri="{FF2B5EF4-FFF2-40B4-BE49-F238E27FC236}">
                <a16:creationId xmlns:a16="http://schemas.microsoft.com/office/drawing/2014/main" id="{CB3B0290-A65B-E5E5-A96C-17B943E1F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51"/>
          <a:stretch/>
        </p:blipFill>
        <p:spPr>
          <a:xfrm>
            <a:off x="1828800" y="2932561"/>
            <a:ext cx="2530109" cy="1690295"/>
          </a:xfrm>
          <a:prstGeom prst="rect">
            <a:avLst/>
          </a:prstGeom>
        </p:spPr>
      </p:pic>
      <p:pic>
        <p:nvPicPr>
          <p:cNvPr id="13" name="Image 9">
            <a:extLst>
              <a:ext uri="{FF2B5EF4-FFF2-40B4-BE49-F238E27FC236}">
                <a16:creationId xmlns:a16="http://schemas.microsoft.com/office/drawing/2014/main" id="{9086CDB0-1005-CAA8-F37C-D75A46BBF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7" r="530" b="5806"/>
          <a:stretch/>
        </p:blipFill>
        <p:spPr>
          <a:xfrm>
            <a:off x="4467767" y="1131122"/>
            <a:ext cx="2503446" cy="1691060"/>
          </a:xfrm>
          <a:prstGeom prst="rect">
            <a:avLst/>
          </a:prstGeom>
        </p:spPr>
      </p:pic>
      <p:pic>
        <p:nvPicPr>
          <p:cNvPr id="14" name="Image 11">
            <a:extLst>
              <a:ext uri="{FF2B5EF4-FFF2-40B4-BE49-F238E27FC236}">
                <a16:creationId xmlns:a16="http://schemas.microsoft.com/office/drawing/2014/main" id="{D4EC132A-DD3F-1466-51C7-F47F302F5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38" b="6598"/>
          <a:stretch/>
        </p:blipFill>
        <p:spPr>
          <a:xfrm>
            <a:off x="1828801" y="1131888"/>
            <a:ext cx="2516777" cy="1690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DA377-2A14-2E12-8228-D438DA0C4AD6}"/>
              </a:ext>
            </a:extLst>
          </p:cNvPr>
          <p:cNvSpPr txBox="1"/>
          <p:nvPr/>
        </p:nvSpPr>
        <p:spPr>
          <a:xfrm>
            <a:off x="425303" y="502460"/>
            <a:ext cx="70292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D</a:t>
            </a:r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iverse storende materialen</a:t>
            </a:r>
            <a:endParaRPr lang="nl-BE" sz="2200" b="0" dirty="0">
              <a:solidFill>
                <a:srgbClr val="CE5D51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66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4CB8D0-87A4-1A4D-D30B-7CB78BAE43D9}"/>
              </a:ext>
            </a:extLst>
          </p:cNvPr>
          <p:cNvSpPr/>
          <p:nvPr/>
        </p:nvSpPr>
        <p:spPr>
          <a:xfrm>
            <a:off x="0" y="3700745"/>
            <a:ext cx="9144000" cy="1163929"/>
          </a:xfrm>
          <a:prstGeom prst="rect">
            <a:avLst/>
          </a:prstGeom>
          <a:solidFill>
            <a:srgbClr val="C9D88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69D6C6-BEC1-8399-3C84-5DA99296C3ED}"/>
              </a:ext>
            </a:extLst>
          </p:cNvPr>
          <p:cNvSpPr/>
          <p:nvPr/>
        </p:nvSpPr>
        <p:spPr>
          <a:xfrm>
            <a:off x="3780335" y="1217734"/>
            <a:ext cx="1067281" cy="1033929"/>
          </a:xfrm>
          <a:prstGeom prst="ellipse">
            <a:avLst/>
          </a:prstGeom>
          <a:solidFill>
            <a:srgbClr val="4F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4F72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1CF88-308D-31A6-46E7-E1BE09EAFCC3}"/>
              </a:ext>
            </a:extLst>
          </p:cNvPr>
          <p:cNvSpPr txBox="1"/>
          <p:nvPr/>
        </p:nvSpPr>
        <p:spPr>
          <a:xfrm>
            <a:off x="3871884" y="1234949"/>
            <a:ext cx="71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Museo Sans 900" panose="02000000000000000000" pitchFamily="50" charset="0"/>
              </a:rPr>
              <a:t>M</a:t>
            </a:r>
            <a:endParaRPr lang="en-BE" sz="6000" dirty="0">
              <a:solidFill>
                <a:schemeClr val="bg1"/>
              </a:solidFill>
              <a:latin typeface="Museo Sans 900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2C560-3745-A009-BF0C-466F0754FB39}"/>
              </a:ext>
            </a:extLst>
          </p:cNvPr>
          <p:cNvSpPr txBox="1"/>
          <p:nvPr/>
        </p:nvSpPr>
        <p:spPr>
          <a:xfrm>
            <a:off x="3023996" y="2303081"/>
            <a:ext cx="2579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Metalen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verpakkingen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FF535C-FCF3-F84C-7327-6AF418696799}"/>
              </a:ext>
            </a:extLst>
          </p:cNvPr>
          <p:cNvSpPr txBox="1"/>
          <p:nvPr/>
        </p:nvSpPr>
        <p:spPr>
          <a:xfrm>
            <a:off x="716696" y="4056265"/>
            <a:ext cx="140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blikjes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en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conserven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2EAAA-CDB9-02AD-A691-1FC4AC012253}"/>
              </a:ext>
            </a:extLst>
          </p:cNvPr>
          <p:cNvSpPr txBox="1"/>
          <p:nvPr/>
        </p:nvSpPr>
        <p:spPr>
          <a:xfrm>
            <a:off x="2505320" y="4076292"/>
            <a:ext cx="140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spuitbussen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ACC85B-A27F-4E80-89EE-6743A043CDCB}"/>
              </a:ext>
            </a:extLst>
          </p:cNvPr>
          <p:cNvSpPr txBox="1"/>
          <p:nvPr/>
        </p:nvSpPr>
        <p:spPr>
          <a:xfrm>
            <a:off x="4268761" y="4064829"/>
            <a:ext cx="115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schaaltjes</a:t>
            </a:r>
            <a:endParaRPr lang="en-GB" sz="1600" dirty="0">
              <a:latin typeface="Museo Sans 300" panose="02000000000000000000" pitchFamily="50" charset="0"/>
            </a:endParaRPr>
          </a:p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en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bakjes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E508B0-FB78-F062-FAE9-D53FADF787B3}"/>
              </a:ext>
            </a:extLst>
          </p:cNvPr>
          <p:cNvSpPr txBox="1"/>
          <p:nvPr/>
        </p:nvSpPr>
        <p:spPr>
          <a:xfrm>
            <a:off x="5474177" y="4076292"/>
            <a:ext cx="172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deksels</a:t>
            </a:r>
            <a:r>
              <a:rPr lang="en-GB" sz="1600" dirty="0">
                <a:latin typeface="Museo Sans 300" panose="02000000000000000000" pitchFamily="50" charset="0"/>
              </a:rPr>
              <a:t>, </a:t>
            </a:r>
            <a:r>
              <a:rPr lang="en-GB" sz="1600" dirty="0" err="1">
                <a:latin typeface="Museo Sans 300" panose="02000000000000000000" pitchFamily="50" charset="0"/>
              </a:rPr>
              <a:t>doppen</a:t>
            </a:r>
            <a:endParaRPr lang="en-GB" sz="1600" dirty="0">
              <a:latin typeface="Museo Sans 300" panose="02000000000000000000" pitchFamily="50" charset="0"/>
            </a:endParaRPr>
          </a:p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en</a:t>
            </a:r>
            <a:r>
              <a:rPr lang="en-GB" sz="1600" dirty="0">
                <a:latin typeface="Museo Sans 300" panose="02000000000000000000" pitchFamily="50" charset="0"/>
              </a:rPr>
              <a:t> </a:t>
            </a:r>
            <a:r>
              <a:rPr lang="en-GB" sz="1600" dirty="0" err="1">
                <a:latin typeface="Museo Sans 300" panose="02000000000000000000" pitchFamily="50" charset="0"/>
              </a:rPr>
              <a:t>kroonkurken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55B9D1-5E04-EB08-65AF-9ED1A836B89E}"/>
              </a:ext>
            </a:extLst>
          </p:cNvPr>
          <p:cNvSpPr txBox="1"/>
          <p:nvPr/>
        </p:nvSpPr>
        <p:spPr>
          <a:xfrm>
            <a:off x="7104043" y="4076292"/>
            <a:ext cx="1727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drankcapsules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FA7EE5-343A-099F-2B8B-A4B42146D672}"/>
              </a:ext>
            </a:extLst>
          </p:cNvPr>
          <p:cNvSpPr>
            <a:spLocks noChangeAspect="1"/>
          </p:cNvSpPr>
          <p:nvPr/>
        </p:nvSpPr>
        <p:spPr>
          <a:xfrm>
            <a:off x="1775780" y="1368681"/>
            <a:ext cx="857410" cy="830616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6F6D1-03FF-29D3-9F39-CBCB1ECBA8DB}"/>
              </a:ext>
            </a:extLst>
          </p:cNvPr>
          <p:cNvSpPr txBox="1"/>
          <p:nvPr/>
        </p:nvSpPr>
        <p:spPr>
          <a:xfrm>
            <a:off x="1949447" y="145326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P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B90B4-59BF-52D9-A9C6-F8B8CC137513}"/>
              </a:ext>
            </a:extLst>
          </p:cNvPr>
          <p:cNvSpPr txBox="1"/>
          <p:nvPr/>
        </p:nvSpPr>
        <p:spPr>
          <a:xfrm>
            <a:off x="6338005" y="1436396"/>
            <a:ext cx="56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D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A63D1C-6ADE-EDD5-5FBC-B2D8EC0A88F0}"/>
              </a:ext>
            </a:extLst>
          </p:cNvPr>
          <p:cNvSpPr>
            <a:spLocks noChangeAspect="1"/>
          </p:cNvSpPr>
          <p:nvPr/>
        </p:nvSpPr>
        <p:spPr>
          <a:xfrm>
            <a:off x="6208502" y="1383513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3" name="Picture 22" descr="A close-up of a container&#10;&#10;Description automatically generated">
            <a:extLst>
              <a:ext uri="{FF2B5EF4-FFF2-40B4-BE49-F238E27FC236}">
                <a16:creationId xmlns:a16="http://schemas.microsoft.com/office/drawing/2014/main" id="{E1FB8A9C-CC15-F477-B124-F9E7BB5B3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2667871"/>
            <a:ext cx="8016159" cy="1754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7A74A2-199B-3B06-6303-DBE235F7C95B}"/>
              </a:ext>
            </a:extLst>
          </p:cNvPr>
          <p:cNvSpPr/>
          <p:nvPr/>
        </p:nvSpPr>
        <p:spPr>
          <a:xfrm>
            <a:off x="1515789" y="1213666"/>
            <a:ext cx="1346419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22F187-4FA9-8422-9D61-1BF570F088EE}"/>
              </a:ext>
            </a:extLst>
          </p:cNvPr>
          <p:cNvSpPr/>
          <p:nvPr/>
        </p:nvSpPr>
        <p:spPr>
          <a:xfrm>
            <a:off x="5927529" y="1153332"/>
            <a:ext cx="1346419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69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image">
            <a:extLst>
              <a:ext uri="{FF2B5EF4-FFF2-40B4-BE49-F238E27FC236}">
                <a16:creationId xmlns:a16="http://schemas.microsoft.com/office/drawing/2014/main" id="{A8C15662-A2AF-9FF0-BBCC-A85020A68B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2974E-BFEF-F76E-4AF6-B84CFA056E16}"/>
              </a:ext>
            </a:extLst>
          </p:cNvPr>
          <p:cNvSpPr txBox="1"/>
          <p:nvPr/>
        </p:nvSpPr>
        <p:spPr>
          <a:xfrm>
            <a:off x="3860436" y="97915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4800" dirty="0">
                <a:solidFill>
                  <a:srgbClr val="8BB85F"/>
                </a:solidFill>
                <a:latin typeface="Tisa Sans OT Black" panose="020B0A04030101020104" pitchFamily="34" charset="0"/>
              </a:rPr>
              <a:t>Proficiat!</a:t>
            </a:r>
            <a:endParaRPr lang="nl-BE" sz="480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DE13C-3886-38A5-BA89-8E52F2DBEBB6}"/>
              </a:ext>
            </a:extLst>
          </p:cNvPr>
          <p:cNvSpPr txBox="1"/>
          <p:nvPr/>
        </p:nvSpPr>
        <p:spPr>
          <a:xfrm>
            <a:off x="3811431" y="1764439"/>
            <a:ext cx="4731829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50" dirty="0">
                <a:latin typeface="Museo Sans 100" panose="02000000000000000000" pitchFamily="50" charset="0"/>
              </a:rPr>
              <a:t>Je hebt de cursus voltooid! </a:t>
            </a:r>
          </a:p>
          <a:p>
            <a:pPr algn="ctr"/>
            <a:endParaRPr lang="nl-BE" sz="1650" dirty="0">
              <a:latin typeface="Museo Sans 100" panose="02000000000000000000" pitchFamily="50" charset="0"/>
            </a:endParaRPr>
          </a:p>
          <a:p>
            <a:pPr algn="ctr"/>
            <a:r>
              <a:rPr lang="nl-NL" sz="1650" dirty="0">
                <a:latin typeface="Museo Sans 100" panose="02000000000000000000" pitchFamily="50" charset="0"/>
              </a:rPr>
              <a:t>Bedankt voor je deelname! En vergeet niet goed te letten op sorteerfouten in het PMD!</a:t>
            </a:r>
          </a:p>
          <a:p>
            <a:pPr algn="ctr"/>
            <a:endParaRPr lang="nl-NL" sz="1650" dirty="0">
              <a:latin typeface="Museo Sans 100" panose="02000000000000000000" pitchFamily="50" charset="0"/>
            </a:endParaRPr>
          </a:p>
          <a:p>
            <a:pPr algn="ctr"/>
            <a:r>
              <a:rPr lang="nl-NL" sz="1650" dirty="0">
                <a:latin typeface="Museo Sans 100" panose="02000000000000000000" pitchFamily="50" charset="0"/>
              </a:rPr>
              <a:t>Nog sorteervragen? Ga naar </a:t>
            </a:r>
            <a:r>
              <a:rPr lang="nl-NL" sz="1650" u="sng" dirty="0">
                <a:solidFill>
                  <a:srgbClr val="578C37"/>
                </a:solidFill>
                <a:latin typeface="Museo Sans 700" panose="02000000000000000000" pitchFamily="50" charset="0"/>
                <a:hlinkClick r:id="rId3"/>
              </a:rPr>
              <a:t>betersorteren.be</a:t>
            </a:r>
            <a:r>
              <a:rPr lang="nl-NL" sz="1650" dirty="0">
                <a:latin typeface="Museo Sans 100" panose="02000000000000000000" pitchFamily="50" charset="0"/>
              </a:rPr>
              <a:t>.</a:t>
            </a:r>
          </a:p>
          <a:p>
            <a:pPr algn="ctr"/>
            <a:endParaRPr lang="nl-NL" sz="1650" dirty="0">
              <a:latin typeface="Museo Sans 100" panose="02000000000000000000" pitchFamily="50" charset="0"/>
            </a:endParaRPr>
          </a:p>
          <a:p>
            <a:pPr algn="ctr"/>
            <a:r>
              <a:rPr lang="nl-NL" sz="1650" dirty="0">
                <a:latin typeface="Museo Sans 100" panose="02000000000000000000" pitchFamily="50" charset="0"/>
              </a:rPr>
              <a:t>Volg </a:t>
            </a:r>
            <a:r>
              <a:rPr lang="nl-NL" sz="1650" u="sng" dirty="0">
                <a:latin typeface="Museo Sans 700" panose="02000000000000000000" pitchFamily="50" charset="0"/>
              </a:rPr>
              <a:t>hier</a:t>
            </a:r>
            <a:r>
              <a:rPr lang="nl-NL" sz="1650" dirty="0">
                <a:latin typeface="Museo Sans 100" panose="02000000000000000000" pitchFamily="50" charset="0"/>
              </a:rPr>
              <a:t> de e-learning over “de Kwaliteit </a:t>
            </a:r>
            <a:br>
              <a:rPr lang="nl-NL" sz="1650" dirty="0">
                <a:latin typeface="Museo Sans 100" panose="02000000000000000000" pitchFamily="50" charset="0"/>
              </a:rPr>
            </a:br>
            <a:r>
              <a:rPr lang="nl-NL" sz="1650" dirty="0">
                <a:latin typeface="Museo Sans 100" panose="02000000000000000000" pitchFamily="50" charset="0"/>
              </a:rPr>
              <a:t>van het PMD”.</a:t>
            </a:r>
          </a:p>
        </p:txBody>
      </p:sp>
      <p:pic>
        <p:nvPicPr>
          <p:cNvPr id="4" name="Picture 3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7BCA0A4F-4EF1-6F08-F0F5-EB3E97C3B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666">
            <a:off x="1538596" y="1098591"/>
            <a:ext cx="734239" cy="1409738"/>
          </a:xfrm>
          <a:prstGeom prst="rect">
            <a:avLst/>
          </a:prstGeom>
        </p:spPr>
      </p:pic>
      <p:pic>
        <p:nvPicPr>
          <p:cNvPr id="5" name="Picture 4" descr="A blue bottle with a black background&#10;&#10;Description automatically generated">
            <a:extLst>
              <a:ext uri="{FF2B5EF4-FFF2-40B4-BE49-F238E27FC236}">
                <a16:creationId xmlns:a16="http://schemas.microsoft.com/office/drawing/2014/main" id="{48802A2E-BF8E-2D61-B160-9443EBC0B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290">
            <a:off x="702049" y="1907083"/>
            <a:ext cx="1036816" cy="1984306"/>
          </a:xfrm>
          <a:prstGeom prst="rect">
            <a:avLst/>
          </a:prstGeom>
        </p:spPr>
      </p:pic>
      <p:pic>
        <p:nvPicPr>
          <p:cNvPr id="6" name="Picture 5" descr="A green carton of juice&#10;&#10;Description automatically generated">
            <a:extLst>
              <a:ext uri="{FF2B5EF4-FFF2-40B4-BE49-F238E27FC236}">
                <a16:creationId xmlns:a16="http://schemas.microsoft.com/office/drawing/2014/main" id="{F39FD205-B4F2-0890-74F6-C094D8890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792">
            <a:off x="2652912" y="473513"/>
            <a:ext cx="1281666" cy="2168972"/>
          </a:xfrm>
          <a:prstGeom prst="rect">
            <a:avLst/>
          </a:prstGeom>
        </p:spPr>
      </p:pic>
      <p:pic>
        <p:nvPicPr>
          <p:cNvPr id="7" name="Picture 6" descr="A blue bag with black background&#10;&#10;Description automatically generated">
            <a:extLst>
              <a:ext uri="{FF2B5EF4-FFF2-40B4-BE49-F238E27FC236}">
                <a16:creationId xmlns:a16="http://schemas.microsoft.com/office/drawing/2014/main" id="{44E36945-7140-FC94-22E7-51300DD3F5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9" y="2728301"/>
            <a:ext cx="4453288" cy="4795957"/>
          </a:xfrm>
          <a:prstGeom prst="rect">
            <a:avLst/>
          </a:prstGeom>
        </p:spPr>
      </p:pic>
      <p:pic>
        <p:nvPicPr>
          <p:cNvPr id="8" name="Picture 7" descr="A green and black text&#10;&#10;AI-generated content may be incorrect.">
            <a:extLst>
              <a:ext uri="{FF2B5EF4-FFF2-40B4-BE49-F238E27FC236}">
                <a16:creationId xmlns:a16="http://schemas.microsoft.com/office/drawing/2014/main" id="{EF42A1D1-F894-F118-82B2-6913BEB28F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4587728"/>
            <a:ext cx="1147850" cy="431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61FB64-6FD7-2270-4FCD-E5D14C6CAB6E}"/>
              </a:ext>
            </a:extLst>
          </p:cNvPr>
          <p:cNvSpPr txBox="1"/>
          <p:nvPr/>
        </p:nvSpPr>
        <p:spPr>
          <a:xfrm>
            <a:off x="1987734" y="4007196"/>
            <a:ext cx="18236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dirty="0">
                <a:solidFill>
                  <a:srgbClr val="FFFFFF"/>
                </a:solidFill>
                <a:latin typeface="Museo Sans 500" panose="02000000000000000000" pitchFamily="50" charset="0"/>
              </a:rPr>
              <a:t>P M D</a:t>
            </a:r>
            <a:endParaRPr lang="en-BE" sz="4500" dirty="0">
              <a:solidFill>
                <a:srgbClr val="FFFFFF"/>
              </a:solidFill>
              <a:latin typeface="Museo Sans 5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7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6B9385B-CFF7-D239-1D7E-B9982CEE6493}"/>
              </a:ext>
            </a:extLst>
          </p:cNvPr>
          <p:cNvSpPr/>
          <p:nvPr/>
        </p:nvSpPr>
        <p:spPr>
          <a:xfrm>
            <a:off x="0" y="3700745"/>
            <a:ext cx="9144000" cy="1163929"/>
          </a:xfrm>
          <a:prstGeom prst="rect">
            <a:avLst/>
          </a:prstGeom>
          <a:solidFill>
            <a:srgbClr val="C9D88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69D6C6-BEC1-8399-3C84-5DA99296C3ED}"/>
              </a:ext>
            </a:extLst>
          </p:cNvPr>
          <p:cNvSpPr/>
          <p:nvPr/>
        </p:nvSpPr>
        <p:spPr>
          <a:xfrm>
            <a:off x="6072628" y="1275897"/>
            <a:ext cx="1067281" cy="1033929"/>
          </a:xfrm>
          <a:prstGeom prst="ellipse">
            <a:avLst/>
          </a:prstGeom>
          <a:solidFill>
            <a:srgbClr val="4F7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4F72B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1CF88-308D-31A6-46E7-E1BE09EAFCC3}"/>
              </a:ext>
            </a:extLst>
          </p:cNvPr>
          <p:cNvSpPr txBox="1"/>
          <p:nvPr/>
        </p:nvSpPr>
        <p:spPr>
          <a:xfrm>
            <a:off x="6250708" y="1294163"/>
            <a:ext cx="71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Museo Sans 900" panose="02000000000000000000" pitchFamily="50" charset="0"/>
              </a:rPr>
              <a:t>D</a:t>
            </a:r>
            <a:endParaRPr lang="en-BE" sz="6000" dirty="0">
              <a:solidFill>
                <a:schemeClr val="bg1"/>
              </a:solidFill>
              <a:latin typeface="Museo Sans 900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2C560-3745-A009-BF0C-466F0754FB39}"/>
              </a:ext>
            </a:extLst>
          </p:cNvPr>
          <p:cNvSpPr txBox="1"/>
          <p:nvPr/>
        </p:nvSpPr>
        <p:spPr>
          <a:xfrm>
            <a:off x="5688447" y="2316853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Drankkartons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5FA03-518C-BC55-5A29-EA76465F3B06}"/>
              </a:ext>
            </a:extLst>
          </p:cNvPr>
          <p:cNvSpPr txBox="1"/>
          <p:nvPr/>
        </p:nvSpPr>
        <p:spPr>
          <a:xfrm>
            <a:off x="3836121" y="4312636"/>
            <a:ext cx="1471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latin typeface="Museo Sans 300" panose="02000000000000000000" pitchFamily="50" charset="0"/>
              </a:rPr>
              <a:t>drankkartons</a:t>
            </a:r>
            <a:endParaRPr lang="en-BE" sz="1600" dirty="0">
              <a:latin typeface="Museo Sans 300" panose="02000000000000000000" pitchFamily="50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E23A5C-9BD9-606A-8D59-A026597107FA}"/>
              </a:ext>
            </a:extLst>
          </p:cNvPr>
          <p:cNvSpPr>
            <a:spLocks noChangeAspect="1"/>
          </p:cNvSpPr>
          <p:nvPr/>
        </p:nvSpPr>
        <p:spPr>
          <a:xfrm>
            <a:off x="3998439" y="1383513"/>
            <a:ext cx="826790" cy="800952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A14F7-6652-F053-8DDE-AD98D98BAC81}"/>
              </a:ext>
            </a:extLst>
          </p:cNvPr>
          <p:cNvSpPr txBox="1"/>
          <p:nvPr/>
        </p:nvSpPr>
        <p:spPr>
          <a:xfrm>
            <a:off x="4090769" y="1438578"/>
            <a:ext cx="64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M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55B6E7-4C50-2A4A-6F24-46C00208E7BC}"/>
              </a:ext>
            </a:extLst>
          </p:cNvPr>
          <p:cNvSpPr>
            <a:spLocks noChangeAspect="1"/>
          </p:cNvSpPr>
          <p:nvPr/>
        </p:nvSpPr>
        <p:spPr>
          <a:xfrm>
            <a:off x="1775780" y="1368681"/>
            <a:ext cx="857410" cy="830616"/>
          </a:xfrm>
          <a:prstGeom prst="ellipse">
            <a:avLst/>
          </a:prstGeom>
          <a:solidFill>
            <a:srgbClr val="4F72B8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7C249F-F0D6-D981-9381-3590AB86199E}"/>
              </a:ext>
            </a:extLst>
          </p:cNvPr>
          <p:cNvSpPr txBox="1"/>
          <p:nvPr/>
        </p:nvSpPr>
        <p:spPr>
          <a:xfrm>
            <a:off x="1949447" y="1453264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F72B8"/>
                </a:solidFill>
                <a:latin typeface="Museo Sans 900" panose="02000000000000000000" pitchFamily="50" charset="0"/>
              </a:rPr>
              <a:t>P</a:t>
            </a:r>
            <a:endParaRPr lang="en-BE" sz="4000" dirty="0">
              <a:solidFill>
                <a:srgbClr val="4F72B8"/>
              </a:solidFill>
              <a:latin typeface="Museo Sans 900" panose="02000000000000000000" pitchFamily="50" charset="0"/>
            </a:endParaRPr>
          </a:p>
        </p:txBody>
      </p:sp>
      <p:pic>
        <p:nvPicPr>
          <p:cNvPr id="19" name="Picture 18" descr="A group of cartons of milk&#10;&#10;Description automatically generated">
            <a:extLst>
              <a:ext uri="{FF2B5EF4-FFF2-40B4-BE49-F238E27FC236}">
                <a16:creationId xmlns:a16="http://schemas.microsoft.com/office/drawing/2014/main" id="{83B96A8D-8472-1D13-2E56-3E491B36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5469"/>
            <a:ext cx="9144001" cy="2001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6AB20E-BBC1-D061-2CC7-5784619279DA}"/>
              </a:ext>
            </a:extLst>
          </p:cNvPr>
          <p:cNvSpPr/>
          <p:nvPr/>
        </p:nvSpPr>
        <p:spPr>
          <a:xfrm>
            <a:off x="1469571" y="1227438"/>
            <a:ext cx="4040795" cy="1258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57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21D3D-57A9-3D44-FC6F-5311B707591A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3BC01-6AD6-72C9-AD4A-BF85F8E5E580}"/>
              </a:ext>
            </a:extLst>
          </p:cNvPr>
          <p:cNvSpPr txBox="1"/>
          <p:nvPr/>
        </p:nvSpPr>
        <p:spPr>
          <a:xfrm>
            <a:off x="425304" y="1081320"/>
            <a:ext cx="6571448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BE" dirty="0">
                <a:latin typeface="Museo Sans 100" panose="02000000000000000000" pitchFamily="50" charset="0"/>
              </a:rPr>
              <a:t>Is het een verpakking van </a:t>
            </a:r>
            <a:r>
              <a:rPr lang="nl-BE" dirty="0">
                <a:solidFill>
                  <a:srgbClr val="62BAEA"/>
                </a:solidFill>
                <a:latin typeface="Museo Sans 900" panose="02000000000000000000" pitchFamily="50" charset="0"/>
              </a:rPr>
              <a:t>Plastic</a:t>
            </a:r>
            <a:r>
              <a:rPr lang="nl-BE" dirty="0">
                <a:latin typeface="Museo Sans 100" panose="02000000000000000000" pitchFamily="50" charset="0"/>
              </a:rPr>
              <a:t>, </a:t>
            </a:r>
            <a:r>
              <a:rPr lang="nl-BE" dirty="0">
                <a:solidFill>
                  <a:srgbClr val="A3A3A3"/>
                </a:solidFill>
                <a:latin typeface="Museo Sans 900" panose="02000000000000000000" pitchFamily="50" charset="0"/>
              </a:rPr>
              <a:t>Metaal</a:t>
            </a:r>
            <a:r>
              <a:rPr lang="nl-BE" dirty="0">
                <a:latin typeface="Museo Sans 100" panose="02000000000000000000" pitchFamily="50" charset="0"/>
              </a:rPr>
              <a:t> of </a:t>
            </a:r>
            <a:r>
              <a:rPr lang="nl-BE" dirty="0">
                <a:solidFill>
                  <a:srgbClr val="578C37"/>
                </a:solidFill>
                <a:latin typeface="Museo Sans 900" panose="02000000000000000000" pitchFamily="50" charset="0"/>
              </a:rPr>
              <a:t>Drankkarton</a:t>
            </a:r>
            <a:r>
              <a:rPr lang="nl-BE" dirty="0">
                <a:latin typeface="Museo Sans 100" panose="02000000000000000000" pitchFamily="50" charset="0"/>
              </a:rPr>
              <a:t>, dan mag het de zak in.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E4B791-DF2E-0956-93E1-210637C656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375" y="795436"/>
            <a:ext cx="4895850" cy="4822799"/>
          </a:xfrm>
          <a:prstGeom prst="rect">
            <a:avLst/>
          </a:prstGeom>
        </p:spPr>
      </p:pic>
      <p:pic>
        <p:nvPicPr>
          <p:cNvPr id="5" name="Picture 4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716CBE82-9416-7728-5B80-22AC7C7DB3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209">
            <a:off x="6629633" y="2308987"/>
            <a:ext cx="734239" cy="1409738"/>
          </a:xfrm>
          <a:prstGeom prst="rect">
            <a:avLst/>
          </a:prstGeom>
        </p:spPr>
      </p:pic>
      <p:pic>
        <p:nvPicPr>
          <p:cNvPr id="7" name="Picture 6" descr="A blue bottle with a black background&#10;&#10;Description automatically generated">
            <a:extLst>
              <a:ext uri="{FF2B5EF4-FFF2-40B4-BE49-F238E27FC236}">
                <a16:creationId xmlns:a16="http://schemas.microsoft.com/office/drawing/2014/main" id="{56B17F3B-5048-07DC-37FD-23488A3A0E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290">
            <a:off x="5777548" y="2886692"/>
            <a:ext cx="1036816" cy="1984306"/>
          </a:xfrm>
          <a:prstGeom prst="rect">
            <a:avLst/>
          </a:prstGeom>
        </p:spPr>
      </p:pic>
      <p:pic>
        <p:nvPicPr>
          <p:cNvPr id="8" name="Picture 7" descr="A green carton of juice&#10;&#10;Description automatically generated">
            <a:extLst>
              <a:ext uri="{FF2B5EF4-FFF2-40B4-BE49-F238E27FC236}">
                <a16:creationId xmlns:a16="http://schemas.microsoft.com/office/drawing/2014/main" id="{FB4A7707-C299-EA87-DA7C-99F8819ACB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792">
            <a:off x="7452518" y="2411480"/>
            <a:ext cx="1417379" cy="23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1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D7B82-4ACE-8EB4-88BF-2416F800F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0025AE-9F47-215A-8345-B8BE1B34CF6D}"/>
              </a:ext>
            </a:extLst>
          </p:cNvPr>
          <p:cNvSpPr txBox="1"/>
          <p:nvPr/>
        </p:nvSpPr>
        <p:spPr>
          <a:xfrm>
            <a:off x="425303" y="50246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Wat is </a:t>
            </a:r>
            <a:r>
              <a:rPr lang="nl-BE" sz="2200" b="1" dirty="0">
                <a:solidFill>
                  <a:srgbClr val="CE5D51"/>
                </a:solidFill>
                <a:latin typeface="Tisa Sans OT Extrabold" panose="020B0904020201020104" pitchFamily="34" charset="0"/>
              </a:rPr>
              <a:t>VERBODEN</a:t>
            </a:r>
            <a:r>
              <a:rPr lang="nl-BE" sz="2200" b="1" dirty="0">
                <a:solidFill>
                  <a:srgbClr val="578C37"/>
                </a:solidFill>
                <a:latin typeface="Tisa Sans OT Extrabold" panose="020B0904020201020104" pitchFamily="34" charset="0"/>
              </a:rPr>
              <a:t> bij PMD?</a:t>
            </a:r>
            <a:endParaRPr lang="nl-BE" sz="2200" b="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804D7-D5A2-7D47-B626-21EB0709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89" y="128995"/>
            <a:ext cx="3451792" cy="488550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35C47-0FA1-776C-6EA4-6050DCED5010}"/>
              </a:ext>
            </a:extLst>
          </p:cNvPr>
          <p:cNvSpPr txBox="1"/>
          <p:nvPr/>
        </p:nvSpPr>
        <p:spPr>
          <a:xfrm>
            <a:off x="425304" y="1081320"/>
            <a:ext cx="4231102" cy="69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l-BE" dirty="0">
                <a:latin typeface="Museo Sans 100" panose="02000000000000000000" pitchFamily="50" charset="0"/>
              </a:rPr>
              <a:t>Batterijen, gasflessen en elektr(on)ische apparaten</a:t>
            </a:r>
          </a:p>
        </p:txBody>
      </p:sp>
    </p:spTree>
    <p:extLst>
      <p:ext uri="{BB962C8B-B14F-4D97-AF65-F5344CB8AC3E}">
        <p14:creationId xmlns:p14="http://schemas.microsoft.com/office/powerpoint/2010/main" val="4111652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70AD47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01391CD63CB5408B9BCDA834ED566E" ma:contentTypeVersion="16" ma:contentTypeDescription="Create a new document." ma:contentTypeScope="" ma:versionID="6c2d8c4848bca50a24c28c7397ac682b">
  <xsd:schema xmlns:xsd="http://www.w3.org/2001/XMLSchema" xmlns:xs="http://www.w3.org/2001/XMLSchema" xmlns:p="http://schemas.microsoft.com/office/2006/metadata/properties" xmlns:ns2="11a155d6-d273-4549-9517-b76a7fd3c39d" xmlns:ns3="2e8064a2-0799-4fa6-98c7-392709654582" targetNamespace="http://schemas.microsoft.com/office/2006/metadata/properties" ma:root="true" ma:fieldsID="42c83009ca9eb9d6c704634564eba33d" ns2:_="" ns3:_="">
    <xsd:import namespace="11a155d6-d273-4549-9517-b76a7fd3c39d"/>
    <xsd:import namespace="2e8064a2-0799-4fa6-98c7-3927096545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155d6-d273-4549-9517-b76a7fd3c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e403bb6-39ca-450c-8b50-8ef7b8b906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064a2-0799-4fa6-98c7-39270965458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b353c44-2d76-42e5-8230-cc67dfc471eb}" ma:internalName="TaxCatchAll" ma:showField="CatchAllData" ma:web="2e8064a2-0799-4fa6-98c7-3927096545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8064a2-0799-4fa6-98c7-392709654582" xsi:nil="true"/>
    <lcf76f155ced4ddcb4097134ff3c332f xmlns="11a155d6-d273-4549-9517-b76a7fd3c3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B86017-B334-4D8B-95B0-9DCFF7AB0B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B35ED0-8B2D-4E87-B85D-3ECFB9425743}"/>
</file>

<file path=customXml/itemProps3.xml><?xml version="1.0" encoding="utf-8"?>
<ds:datastoreItem xmlns:ds="http://schemas.openxmlformats.org/officeDocument/2006/customXml" ds:itemID="{E52148AB-ACC4-433D-BA6B-86672F395EF0}">
  <ds:schemaRefs>
    <ds:schemaRef ds:uri="0660fa84-f45f-4c49-877c-1b2ec57f0f24"/>
    <ds:schemaRef ds:uri="8d9619d7-bc4c-4197-ac3a-8976e596082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4826</TotalTime>
  <Words>1037</Words>
  <Application>Microsoft Office PowerPoint</Application>
  <PresentationFormat>On-screen Show (16:9)</PresentationFormat>
  <Paragraphs>230</Paragraphs>
  <Slides>60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Jacques Muela Kabeya | Epyc Solutions</dc:creator>
  <cp:lastModifiedBy>Pauline Swinnen</cp:lastModifiedBy>
  <cp:revision>9</cp:revision>
  <dcterms:created xsi:type="dcterms:W3CDTF">2025-06-26T09:52:52Z</dcterms:created>
  <dcterms:modified xsi:type="dcterms:W3CDTF">2025-09-29T09:08:08Z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0x0101006D01391CD63CB5408B9BCDA834ED566E</vt:lpwstr>
  </property>
  <property fmtid="{D5CDD505-2E9C-101B-9397-08002B2CF9AE}" pid="3" name="MediaServiceImageTags">
    <vt:lpwstr/>
  </property>
</Properties>
</file>