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5"/>
  </p:notesMasterIdLst>
  <p:sldIdLst>
    <p:sldId id="256" r:id="rId5"/>
    <p:sldId id="258" r:id="rId6"/>
    <p:sldId id="257" r:id="rId7"/>
    <p:sldId id="267" r:id="rId8"/>
    <p:sldId id="268" r:id="rId9"/>
    <p:sldId id="269" r:id="rId10"/>
    <p:sldId id="270" r:id="rId11"/>
    <p:sldId id="285" r:id="rId12"/>
    <p:sldId id="325" r:id="rId13"/>
    <p:sldId id="282" r:id="rId14"/>
    <p:sldId id="284" r:id="rId15"/>
    <p:sldId id="283" r:id="rId16"/>
    <p:sldId id="271" r:id="rId17"/>
    <p:sldId id="279" r:id="rId18"/>
    <p:sldId id="273" r:id="rId19"/>
    <p:sldId id="308" r:id="rId20"/>
    <p:sldId id="307" r:id="rId21"/>
    <p:sldId id="280" r:id="rId22"/>
    <p:sldId id="272" r:id="rId23"/>
    <p:sldId id="278" r:id="rId24"/>
    <p:sldId id="274" r:id="rId25"/>
    <p:sldId id="310" r:id="rId26"/>
    <p:sldId id="309" r:id="rId27"/>
    <p:sldId id="277" r:id="rId28"/>
    <p:sldId id="275" r:id="rId29"/>
    <p:sldId id="312" r:id="rId30"/>
    <p:sldId id="311" r:id="rId31"/>
    <p:sldId id="314" r:id="rId32"/>
    <p:sldId id="315" r:id="rId33"/>
    <p:sldId id="316" r:id="rId34"/>
    <p:sldId id="313" r:id="rId35"/>
    <p:sldId id="290" r:id="rId36"/>
    <p:sldId id="276" r:id="rId37"/>
    <p:sldId id="281" r:id="rId38"/>
    <p:sldId id="262" r:id="rId39"/>
    <p:sldId id="286" r:id="rId40"/>
    <p:sldId id="287" r:id="rId41"/>
    <p:sldId id="288" r:id="rId42"/>
    <p:sldId id="263" r:id="rId43"/>
    <p:sldId id="293" r:id="rId44"/>
    <p:sldId id="294" r:id="rId45"/>
    <p:sldId id="300" r:id="rId46"/>
    <p:sldId id="317" r:id="rId47"/>
    <p:sldId id="318" r:id="rId48"/>
    <p:sldId id="319" r:id="rId49"/>
    <p:sldId id="320" r:id="rId50"/>
    <p:sldId id="321" r:id="rId51"/>
    <p:sldId id="322" r:id="rId52"/>
    <p:sldId id="323" r:id="rId53"/>
    <p:sldId id="326" r:id="rId54"/>
    <p:sldId id="324" r:id="rId55"/>
    <p:sldId id="264" r:id="rId56"/>
    <p:sldId id="296" r:id="rId57"/>
    <p:sldId id="302" r:id="rId58"/>
    <p:sldId id="301" r:id="rId59"/>
    <p:sldId id="303" r:id="rId60"/>
    <p:sldId id="304" r:id="rId61"/>
    <p:sldId id="305" r:id="rId62"/>
    <p:sldId id="306" r:id="rId63"/>
    <p:sldId id="266" r:id="rId6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0" userDrawn="1">
          <p15:clr>
            <a:srgbClr val="A4A3A4"/>
          </p15:clr>
        </p15:guide>
        <p15:guide id="2" pos="317" userDrawn="1">
          <p15:clr>
            <a:srgbClr val="A4A3A4"/>
          </p15:clr>
        </p15:guide>
        <p15:guide id="3" orient="horz" pos="2913" userDrawn="1">
          <p15:clr>
            <a:srgbClr val="A4A3A4"/>
          </p15:clr>
        </p15:guide>
        <p15:guide id="4" pos="5443" userDrawn="1">
          <p15:clr>
            <a:srgbClr val="A4A3A4"/>
          </p15:clr>
        </p15:guide>
        <p15:guide id="5" orient="horz" pos="71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6E6"/>
    <a:srgbClr val="A3A3A3"/>
    <a:srgbClr val="578C37"/>
    <a:srgbClr val="62BAEA"/>
    <a:srgbClr val="F2F2F2"/>
    <a:srgbClr val="C9D887"/>
    <a:srgbClr val="CE5D51"/>
    <a:srgbClr val="4F72B8"/>
    <a:srgbClr val="FFFFFF"/>
    <a:srgbClr val="8BB8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3C6119-DB57-A169-0336-00D31E25BD7E}" v="22" dt="2025-09-29T09:04:40.1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7582" autoAdjust="0"/>
  </p:normalViewPr>
  <p:slideViewPr>
    <p:cSldViewPr snapToGrid="0">
      <p:cViewPr>
        <p:scale>
          <a:sx n="142" d="100"/>
          <a:sy n="142" d="100"/>
        </p:scale>
        <p:origin x="2382" y="1266"/>
      </p:cViewPr>
      <p:guideLst>
        <p:guide orient="horz" pos="350"/>
        <p:guide pos="317"/>
        <p:guide orient="horz" pos="2913"/>
        <p:guide pos="5443"/>
        <p:guide orient="horz" pos="71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a van Heddeghem | Epyc Solutions" userId="S::luka@epyc-solutions.be::cc9f0c14-f233-4dcc-ade8-2acea4a071e2" providerId="AD" clId="Web-{843C6119-DB57-A169-0336-00D31E25BD7E}"/>
    <pc:docChg chg="modSld">
      <pc:chgData name="Luka van Heddeghem | Epyc Solutions" userId="S::luka@epyc-solutions.be::cc9f0c14-f233-4dcc-ade8-2acea4a071e2" providerId="AD" clId="Web-{843C6119-DB57-A169-0336-00D31E25BD7E}" dt="2025-09-29T09:04:40.101" v="19" actId="1076"/>
      <pc:docMkLst>
        <pc:docMk/>
      </pc:docMkLst>
      <pc:sldChg chg="addSp delSp modSp addAnim delAnim">
        <pc:chgData name="Luka van Heddeghem | Epyc Solutions" userId="S::luka@epyc-solutions.be::cc9f0c14-f233-4dcc-ade8-2acea4a071e2" providerId="AD" clId="Web-{843C6119-DB57-A169-0336-00D31E25BD7E}" dt="2025-09-29T09:04:40.101" v="19" actId="1076"/>
        <pc:sldMkLst>
          <pc:docMk/>
          <pc:sldMk cId="3475367157" sldId="326"/>
        </pc:sldMkLst>
        <pc:spChg chg="mod">
          <ac:chgData name="Luka van Heddeghem | Epyc Solutions" userId="S::luka@epyc-solutions.be::cc9f0c14-f233-4dcc-ade8-2acea4a071e2" providerId="AD" clId="Web-{843C6119-DB57-A169-0336-00D31E25BD7E}" dt="2025-09-29T09:03:13.972" v="0" actId="20577"/>
          <ac:spMkLst>
            <pc:docMk/>
            <pc:sldMk cId="3475367157" sldId="326"/>
            <ac:spMk id="5" creationId="{13DBAF20-5868-C907-87D9-B70B1AC9E8DF}"/>
          </ac:spMkLst>
        </pc:spChg>
        <pc:picChg chg="add del">
          <ac:chgData name="Luka van Heddeghem | Epyc Solutions" userId="S::luka@epyc-solutions.be::cc9f0c14-f233-4dcc-ade8-2acea4a071e2" providerId="AD" clId="Web-{843C6119-DB57-A169-0336-00D31E25BD7E}" dt="2025-09-29T09:04:36.522" v="18"/>
          <ac:picMkLst>
            <pc:docMk/>
            <pc:sldMk cId="3475367157" sldId="326"/>
            <ac:picMk id="6" creationId="{F6A7482C-65CE-7B65-A3C6-488ED298F875}"/>
          </ac:picMkLst>
        </pc:picChg>
        <pc:picChg chg="add del mod">
          <ac:chgData name="Luka van Heddeghem | Epyc Solutions" userId="S::luka@epyc-solutions.be::cc9f0c14-f233-4dcc-ade8-2acea4a071e2" providerId="AD" clId="Web-{843C6119-DB57-A169-0336-00D31E25BD7E}" dt="2025-09-29T09:04:40.101" v="19" actId="1076"/>
          <ac:picMkLst>
            <pc:docMk/>
            <pc:sldMk cId="3475367157" sldId="326"/>
            <ac:picMk id="7" creationId="{20412548-D9AE-6603-3AC2-086007174732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0T06:39:46.45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0T06:39:51.42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208 0,'-12'1,"1"0,-1 1,-18 6,0-1,-9 1,-34 6,107-15,1-2,60-12,-88 14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0T06:39:54.12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0T06:41:1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FFD5C-1286-48BE-B121-5C5D7A96E651}" type="datetimeFigureOut">
              <a:rPr lang="nl-BE" smtClean="0"/>
              <a:t>29/09/2025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F1A3A-AFA9-4BC6-BBB6-4A0763B9B7F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5034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1A3A-AFA9-4BC6-BBB6-4A0763B9B7F4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5910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1A3A-AFA9-4BC6-BBB6-4A0763B9B7F4}" type="slidenum">
              <a:rPr lang="nl-BE" smtClean="0"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91189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1A3A-AFA9-4BC6-BBB6-4A0763B9B7F4}" type="slidenum">
              <a:rPr lang="nl-BE" smtClean="0"/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0428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1A3A-AFA9-4BC6-BBB6-4A0763B9B7F4}" type="slidenum">
              <a:rPr lang="nl-BE" smtClean="0"/>
              <a:t>37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741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1A3A-AFA9-4BC6-BBB6-4A0763B9B7F4}" type="slidenum">
              <a:rPr lang="nl-BE" smtClean="0"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6888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1A3A-AFA9-4BC6-BBB6-4A0763B9B7F4}" type="slidenum">
              <a:rPr lang="nl-BE" smtClean="0"/>
              <a:t>52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26086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1A3A-AFA9-4BC6-BBB6-4A0763B9B7F4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5092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1A3A-AFA9-4BC6-BBB6-4A0763B9B7F4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47438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1A3A-AFA9-4BC6-BBB6-4A0763B9B7F4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5913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1A3A-AFA9-4BC6-BBB6-4A0763B9B7F4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9575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1A3A-AFA9-4BC6-BBB6-4A0763B9B7F4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2774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7A7F7-314C-CDB1-49F7-2A7493D2B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02287C-C42D-40DE-F906-843C5051D6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4D0000-B7B4-627C-DE98-EADA7A1D9F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0C916-D002-C795-8F3E-2B42CA6FE4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1A3A-AFA9-4BC6-BBB6-4A0763B9B7F4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1167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1A3A-AFA9-4BC6-BBB6-4A0763B9B7F4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207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1A3A-AFA9-4BC6-BBB6-4A0763B9B7F4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73929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B62D-682B-47ED-BD88-3749CB2151D0}" type="datetimeFigureOut">
              <a:rPr lang="en-BE" smtClean="0"/>
              <a:t>09/29/2025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05E0-8CE6-4B3F-A0D6-B9957910C29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1737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B62D-682B-47ED-BD88-3749CB2151D0}" type="datetimeFigureOut">
              <a:rPr lang="en-BE" smtClean="0"/>
              <a:t>09/29/2025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05E0-8CE6-4B3F-A0D6-B9957910C29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53112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B62D-682B-47ED-BD88-3749CB2151D0}" type="datetimeFigureOut">
              <a:rPr lang="en-BE" smtClean="0"/>
              <a:t>09/29/2025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05E0-8CE6-4B3F-A0D6-B9957910C29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04472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B62D-682B-47ED-BD88-3749CB2151D0}" type="datetimeFigureOut">
              <a:rPr lang="en-BE" smtClean="0"/>
              <a:t>09/29/2025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05E0-8CE6-4B3F-A0D6-B9957910C29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58512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B62D-682B-47ED-BD88-3749CB2151D0}" type="datetimeFigureOut">
              <a:rPr lang="en-BE" smtClean="0"/>
              <a:t>09/29/2025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05E0-8CE6-4B3F-A0D6-B9957910C29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8689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B62D-682B-47ED-BD88-3749CB2151D0}" type="datetimeFigureOut">
              <a:rPr lang="en-BE" smtClean="0"/>
              <a:t>09/29/2025</a:t>
            </a:fld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05E0-8CE6-4B3F-A0D6-B9957910C29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35583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B62D-682B-47ED-BD88-3749CB2151D0}" type="datetimeFigureOut">
              <a:rPr lang="en-BE" smtClean="0"/>
              <a:t>09/29/2025</a:t>
            </a:fld>
            <a:endParaRPr lang="en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05E0-8CE6-4B3F-A0D6-B9957910C29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8424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B62D-682B-47ED-BD88-3749CB2151D0}" type="datetimeFigureOut">
              <a:rPr lang="en-BE" smtClean="0"/>
              <a:t>09/29/2025</a:t>
            </a:fld>
            <a:endParaRPr lang="en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05E0-8CE6-4B3F-A0D6-B9957910C29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00816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B62D-682B-47ED-BD88-3749CB2151D0}" type="datetimeFigureOut">
              <a:rPr lang="en-BE" smtClean="0"/>
              <a:t>09/29/2025</a:t>
            </a:fld>
            <a:endParaRPr lang="en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05E0-8CE6-4B3F-A0D6-B9957910C29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04289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B62D-682B-47ED-BD88-3749CB2151D0}" type="datetimeFigureOut">
              <a:rPr lang="en-BE" smtClean="0"/>
              <a:t>09/29/2025</a:t>
            </a:fld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05E0-8CE6-4B3F-A0D6-B9957910C29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05511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B62D-682B-47ED-BD88-3749CB2151D0}" type="datetimeFigureOut">
              <a:rPr lang="en-BE" smtClean="0"/>
              <a:t>09/29/2025</a:t>
            </a:fld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05E0-8CE6-4B3F-A0D6-B9957910C29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06327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0B62D-682B-47ED-BD88-3749CB2151D0}" type="datetimeFigureOut">
              <a:rPr lang="en-BE" smtClean="0"/>
              <a:t>09/29/2025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205E0-8CE6-4B3F-A0D6-B9957910C29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11264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customXml" Target="../ink/ink2.xml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1-TeVPz_cE?feature=oembed" TargetMode="External"/><Relationship Id="rId5" Type="http://schemas.openxmlformats.org/officeDocument/2006/relationships/image" Target="../media/image35.jpeg"/><Relationship Id="rId4" Type="http://schemas.openxmlformats.org/officeDocument/2006/relationships/hyperlink" Target="https://www.youtube.com/watch?v=h1-TeVPz_cE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7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20.png"/><Relationship Id="rId5" Type="http://schemas.openxmlformats.org/officeDocument/2006/relationships/image" Target="../media/image47.pn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4" Type="http://schemas.openxmlformats.org/officeDocument/2006/relationships/image" Target="../media/image46.png"/><Relationship Id="rId9" Type="http://schemas.openxmlformats.org/officeDocument/2006/relationships/image" Target="../media/image25.png"/><Relationship Id="rId1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7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1.png"/><Relationship Id="rId17" Type="http://schemas.openxmlformats.org/officeDocument/2006/relationships/image" Target="../media/image15.png"/><Relationship Id="rId2" Type="http://schemas.openxmlformats.org/officeDocument/2006/relationships/image" Target="../media/image44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20.png"/><Relationship Id="rId5" Type="http://schemas.openxmlformats.org/officeDocument/2006/relationships/image" Target="../media/image47.pn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4" Type="http://schemas.openxmlformats.org/officeDocument/2006/relationships/image" Target="../media/image46.png"/><Relationship Id="rId9" Type="http://schemas.openxmlformats.org/officeDocument/2006/relationships/image" Target="../media/image25.png"/><Relationship Id="rId1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fVpWNMTd68?feature=oembed" TargetMode="External"/><Relationship Id="rId5" Type="http://schemas.openxmlformats.org/officeDocument/2006/relationships/image" Target="../media/image58.jpeg"/><Relationship Id="rId4" Type="http://schemas.openxmlformats.org/officeDocument/2006/relationships/hyperlink" Target="https://www.youtube.com/watch?v=GfVpWNMTd68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www.trionsmieux.be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de image">
            <a:extLst>
              <a:ext uri="{FF2B5EF4-FFF2-40B4-BE49-F238E27FC236}">
                <a16:creationId xmlns:a16="http://schemas.microsoft.com/office/drawing/2014/main" id="{17952C78-EA55-AAAA-2670-E7B674ACE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 descr="A green and black text&#10;&#10;AI-generated content may be incorrect.">
            <a:extLst>
              <a:ext uri="{FF2B5EF4-FFF2-40B4-BE49-F238E27FC236}">
                <a16:creationId xmlns:a16="http://schemas.microsoft.com/office/drawing/2014/main" id="{47B26D15-4C43-5849-E293-FF5D38C727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65" y="4587728"/>
            <a:ext cx="1147850" cy="431656"/>
          </a:xfrm>
          <a:prstGeom prst="rect">
            <a:avLst/>
          </a:prstGeom>
        </p:spPr>
      </p:pic>
      <p:pic>
        <p:nvPicPr>
          <p:cNvPr id="13" name="Picture 12" descr="A white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1EA2F1BD-136B-B3BF-3489-1A7AD5560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8666">
            <a:off x="1538596" y="1098591"/>
            <a:ext cx="734239" cy="1409738"/>
          </a:xfrm>
          <a:prstGeom prst="rect">
            <a:avLst/>
          </a:prstGeom>
        </p:spPr>
      </p:pic>
      <p:pic>
        <p:nvPicPr>
          <p:cNvPr id="15" name="Picture 14" descr="A blue bottle with a black background&#10;&#10;Description automatically generated">
            <a:extLst>
              <a:ext uri="{FF2B5EF4-FFF2-40B4-BE49-F238E27FC236}">
                <a16:creationId xmlns:a16="http://schemas.microsoft.com/office/drawing/2014/main" id="{B6D24261-9444-6556-9EA5-660C75CC28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2290">
            <a:off x="702049" y="1907083"/>
            <a:ext cx="1036816" cy="1984306"/>
          </a:xfrm>
          <a:prstGeom prst="rect">
            <a:avLst/>
          </a:prstGeom>
        </p:spPr>
      </p:pic>
      <p:pic>
        <p:nvPicPr>
          <p:cNvPr id="17" name="Picture 16" descr="A green carton of juice&#10;&#10;Description automatically generated">
            <a:extLst>
              <a:ext uri="{FF2B5EF4-FFF2-40B4-BE49-F238E27FC236}">
                <a16:creationId xmlns:a16="http://schemas.microsoft.com/office/drawing/2014/main" id="{DC317FEA-3173-2ECA-2970-A34747AA6D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792">
            <a:off x="2652912" y="473513"/>
            <a:ext cx="1281666" cy="21689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2FCD4C-8C22-B0AB-B359-81586053D212}"/>
              </a:ext>
            </a:extLst>
          </p:cNvPr>
          <p:cNvSpPr txBox="1"/>
          <p:nvPr/>
        </p:nvSpPr>
        <p:spPr>
          <a:xfrm>
            <a:off x="4107857" y="1015455"/>
            <a:ext cx="5646587" cy="1354217"/>
          </a:xfrm>
          <a:prstGeom prst="rect">
            <a:avLst/>
          </a:prstGeom>
          <a:noFill/>
        </p:spPr>
        <p:txBody>
          <a:bodyPr wrap="square" lIns="86400" rtlCol="0">
            <a:spAutoFit/>
          </a:bodyPr>
          <a:lstStyle/>
          <a:p>
            <a:r>
              <a:rPr lang="en-GB" sz="4100" b="1" dirty="0">
                <a:solidFill>
                  <a:srgbClr val="578C37"/>
                </a:solidFill>
                <a:latin typeface="Tisa Sans OT" panose="020B0504020201020104" pitchFamily="34" charset="0"/>
              </a:rPr>
              <a:t>La </a:t>
            </a:r>
            <a:r>
              <a:rPr lang="en-GB" sz="4100" b="1" dirty="0" err="1">
                <a:solidFill>
                  <a:srgbClr val="578C37"/>
                </a:solidFill>
                <a:latin typeface="Tisa Sans OT" panose="020B0504020201020104" pitchFamily="34" charset="0"/>
              </a:rPr>
              <a:t>qualité</a:t>
            </a:r>
            <a:endParaRPr lang="en-GB" sz="4100" b="1" dirty="0">
              <a:solidFill>
                <a:srgbClr val="578C37"/>
              </a:solidFill>
              <a:latin typeface="Tisa Sans OT" panose="020B0504020201020104" pitchFamily="34" charset="0"/>
            </a:endParaRPr>
          </a:p>
          <a:p>
            <a:r>
              <a:rPr lang="en-GB" sz="4100" b="1" dirty="0">
                <a:solidFill>
                  <a:srgbClr val="578C37"/>
                </a:solidFill>
                <a:latin typeface="Tisa Sans OT" panose="020B0504020201020104" pitchFamily="34" charset="0"/>
              </a:rPr>
              <a:t>du sac PMC</a:t>
            </a:r>
            <a:endParaRPr lang="en-BE" sz="4100" b="1" dirty="0">
              <a:solidFill>
                <a:srgbClr val="578C37"/>
              </a:solidFill>
              <a:latin typeface="Tisa Sans OT" panose="020B0504020201020104" pitchFamily="34" charset="0"/>
            </a:endParaRPr>
          </a:p>
        </p:txBody>
      </p:sp>
      <p:pic>
        <p:nvPicPr>
          <p:cNvPr id="7" name="Picture 6" descr="A blue bag with black background&#10;&#10;Description automatically generated">
            <a:extLst>
              <a:ext uri="{FF2B5EF4-FFF2-40B4-BE49-F238E27FC236}">
                <a16:creationId xmlns:a16="http://schemas.microsoft.com/office/drawing/2014/main" id="{033A69F5-CEDE-0A25-A947-E3262A8AF81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9" y="2728301"/>
            <a:ext cx="4632054" cy="47959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95E476-37E4-9A5F-F28D-0C4AF857A674}"/>
              </a:ext>
            </a:extLst>
          </p:cNvPr>
          <p:cNvSpPr txBox="1"/>
          <p:nvPr/>
        </p:nvSpPr>
        <p:spPr>
          <a:xfrm>
            <a:off x="2112860" y="4027283"/>
            <a:ext cx="182369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dirty="0">
                <a:solidFill>
                  <a:srgbClr val="FFFFFF"/>
                </a:solidFill>
                <a:latin typeface="Museo Sans 500" panose="02000000000000000000" pitchFamily="50" charset="0"/>
              </a:rPr>
              <a:t>P M C</a:t>
            </a:r>
            <a:endParaRPr lang="en-BE" sz="4500" dirty="0">
              <a:solidFill>
                <a:srgbClr val="FFFFFF"/>
              </a:solidFill>
              <a:latin typeface="Museo Sans 5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298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6464CC-C0D4-6A06-61AD-B8D3B843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1889" y="129389"/>
            <a:ext cx="3451574" cy="4884412"/>
          </a:xfrm>
          <a:prstGeom prst="rect">
            <a:avLst/>
          </a:prstGeom>
          <a:ln>
            <a:solidFill>
              <a:srgbClr val="E7E6E6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C1A426-473F-025A-8EDF-458773BA3881}"/>
              </a:ext>
            </a:extLst>
          </p:cNvPr>
          <p:cNvSpPr txBox="1"/>
          <p:nvPr/>
        </p:nvSpPr>
        <p:spPr>
          <a:xfrm>
            <a:off x="425303" y="502460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Qu’est ce qui est </a:t>
            </a:r>
            <a:r>
              <a:rPr lang="fr-FR" sz="2200" b="1" dirty="0">
                <a:solidFill>
                  <a:srgbClr val="CE5D51"/>
                </a:solidFill>
                <a:latin typeface="Tisa Sans OT Extrabold" panose="020B0904020201020104" pitchFamily="34" charset="0"/>
              </a:rPr>
              <a:t>INTERDIT</a:t>
            </a:r>
            <a:r>
              <a:rPr lang="fr-FR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 </a:t>
            </a:r>
          </a:p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dans le PMC?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FD4CFE-FD91-CEB8-35B6-4D4B2E514443}"/>
              </a:ext>
            </a:extLst>
          </p:cNvPr>
          <p:cNvSpPr txBox="1"/>
          <p:nvPr/>
        </p:nvSpPr>
        <p:spPr>
          <a:xfrm>
            <a:off x="425304" y="1411911"/>
            <a:ext cx="4231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Les papiers, les cartons et les textiles.</a:t>
            </a:r>
          </a:p>
        </p:txBody>
      </p:sp>
    </p:spTree>
    <p:extLst>
      <p:ext uri="{BB962C8B-B14F-4D97-AF65-F5344CB8AC3E}">
        <p14:creationId xmlns:p14="http://schemas.microsoft.com/office/powerpoint/2010/main" val="2969817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94C1D5-6434-B4C7-D6FE-7BA96E954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1889" y="129389"/>
            <a:ext cx="3451574" cy="4884412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C806EA-896E-1743-5443-9AB014E1CA9A}"/>
              </a:ext>
            </a:extLst>
          </p:cNvPr>
          <p:cNvSpPr txBox="1"/>
          <p:nvPr/>
        </p:nvSpPr>
        <p:spPr>
          <a:xfrm>
            <a:off x="425303" y="502460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Qu’est ce qui est </a:t>
            </a:r>
            <a:r>
              <a:rPr lang="fr-FR" sz="2200" b="1" dirty="0">
                <a:solidFill>
                  <a:srgbClr val="CE5D51"/>
                </a:solidFill>
                <a:latin typeface="Tisa Sans OT Extrabold" panose="020B0904020201020104" pitchFamily="34" charset="0"/>
              </a:rPr>
              <a:t>INTERDIT</a:t>
            </a:r>
            <a:r>
              <a:rPr lang="fr-FR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 </a:t>
            </a:r>
          </a:p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dans le PMC?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5C9EC1-BD0B-6FCB-1956-AF83711021FC}"/>
              </a:ext>
            </a:extLst>
          </p:cNvPr>
          <p:cNvSpPr txBox="1"/>
          <p:nvPr/>
        </p:nvSpPr>
        <p:spPr>
          <a:xfrm>
            <a:off x="425304" y="1411911"/>
            <a:ext cx="4231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Museo Sans 100" panose="02000000000000000000" pitchFamily="50" charset="0"/>
              </a:rPr>
              <a:t>Les déchets médicaux.</a:t>
            </a:r>
          </a:p>
        </p:txBody>
      </p:sp>
    </p:spTree>
    <p:extLst>
      <p:ext uri="{BB962C8B-B14F-4D97-AF65-F5344CB8AC3E}">
        <p14:creationId xmlns:p14="http://schemas.microsoft.com/office/powerpoint/2010/main" val="147711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A1E7F7D-0B69-55C6-228E-F7724474D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1889" y="129389"/>
            <a:ext cx="3451574" cy="4884412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F05BDA-495B-3AFE-3865-179DC46B3FD5}"/>
              </a:ext>
            </a:extLst>
          </p:cNvPr>
          <p:cNvSpPr txBox="1"/>
          <p:nvPr/>
        </p:nvSpPr>
        <p:spPr>
          <a:xfrm>
            <a:off x="425303" y="502460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Qu’est ce qui est </a:t>
            </a:r>
            <a:r>
              <a:rPr lang="fr-FR" sz="2200" b="1" dirty="0">
                <a:solidFill>
                  <a:srgbClr val="CE5D51"/>
                </a:solidFill>
                <a:latin typeface="Tisa Sans OT Extrabold" panose="020B0904020201020104" pitchFamily="34" charset="0"/>
              </a:rPr>
              <a:t>INTERDIT</a:t>
            </a:r>
            <a:r>
              <a:rPr lang="fr-FR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 </a:t>
            </a:r>
          </a:p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dans le PMC?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8B1748-A264-CE50-8C15-990A12FE8BCB}"/>
              </a:ext>
            </a:extLst>
          </p:cNvPr>
          <p:cNvSpPr txBox="1"/>
          <p:nvPr/>
        </p:nvSpPr>
        <p:spPr>
          <a:xfrm>
            <a:off x="425304" y="1411911"/>
            <a:ext cx="4231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Les grands objets et films, les grands bidons, les sacs remplis qui ne sont pas des sacs PMC et tous les autres objets.</a:t>
            </a:r>
          </a:p>
        </p:txBody>
      </p:sp>
    </p:spTree>
    <p:extLst>
      <p:ext uri="{BB962C8B-B14F-4D97-AF65-F5344CB8AC3E}">
        <p14:creationId xmlns:p14="http://schemas.microsoft.com/office/powerpoint/2010/main" val="3969341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cell phone with a cracked screen&#10;&#10;Description automatically generated">
            <a:extLst>
              <a:ext uri="{FF2B5EF4-FFF2-40B4-BE49-F238E27FC236}">
                <a16:creationId xmlns:a16="http://schemas.microsoft.com/office/drawing/2014/main" id="{0B1A308E-4DF7-9A58-9ED1-6846253C6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076" y="2091431"/>
            <a:ext cx="2609154" cy="2029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68ACE0-152F-170A-C96D-0098F4AF4468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Teste tes connaissances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71B740-935F-4B46-0941-4F60B89AF418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Cet objet peut-il aller dans le sac PMC: </a:t>
            </a:r>
            <a:r>
              <a:rPr lang="fr-FR" sz="2400" dirty="0">
                <a:solidFill>
                  <a:srgbClr val="C9D887"/>
                </a:solidFill>
                <a:latin typeface="Museo Sans 900" panose="02000000000000000000" pitchFamily="50" charset="0"/>
              </a:rPr>
              <a:t>oui</a:t>
            </a:r>
            <a:r>
              <a:rPr lang="fr-FR" dirty="0">
                <a:latin typeface="Museo Sans 100" panose="02000000000000000000" pitchFamily="50" charset="0"/>
              </a:rPr>
              <a:t> ou </a:t>
            </a:r>
            <a:r>
              <a:rPr lang="fr-FR" sz="2400" dirty="0">
                <a:solidFill>
                  <a:srgbClr val="CE5D51"/>
                </a:solidFill>
                <a:latin typeface="Museo Sans 900" panose="02000000000000000000" pitchFamily="50" charset="0"/>
              </a:rPr>
              <a:t>non</a:t>
            </a:r>
            <a:r>
              <a:rPr lang="fr-FR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087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cell phone with a cracked screen&#10;&#10;Description automatically generated">
            <a:extLst>
              <a:ext uri="{FF2B5EF4-FFF2-40B4-BE49-F238E27FC236}">
                <a16:creationId xmlns:a16="http://schemas.microsoft.com/office/drawing/2014/main" id="{6A7906CF-7D7A-6339-59A2-A9C9046A8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076" y="2091431"/>
            <a:ext cx="2609154" cy="2029342"/>
          </a:xfrm>
          <a:prstGeom prst="rect">
            <a:avLst/>
          </a:prstGeom>
        </p:spPr>
      </p:pic>
      <p:pic>
        <p:nvPicPr>
          <p:cNvPr id="21" name="Picture 20" descr="A red x in a circle&#10;&#10;AI-generated content may be incorrect.">
            <a:extLst>
              <a:ext uri="{FF2B5EF4-FFF2-40B4-BE49-F238E27FC236}">
                <a16:creationId xmlns:a16="http://schemas.microsoft.com/office/drawing/2014/main" id="{DF4EB2E2-EF95-7831-12F4-60E6B9958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083" y="3659130"/>
            <a:ext cx="547570" cy="5475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D8F06D-28B6-D2F2-42E1-29A4C274F9C2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Teste tes connaissances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E14898-13D5-5BB4-F4B8-C3E0D320A2E6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Cet objet peut-il aller dans le sac PMC: </a:t>
            </a:r>
            <a:r>
              <a:rPr lang="fr-FR" sz="2400" dirty="0">
                <a:solidFill>
                  <a:srgbClr val="C9D887"/>
                </a:solidFill>
                <a:latin typeface="Museo Sans 900" panose="02000000000000000000" pitchFamily="50" charset="0"/>
              </a:rPr>
              <a:t>oui</a:t>
            </a:r>
            <a:r>
              <a:rPr lang="fr-FR" dirty="0">
                <a:latin typeface="Museo Sans 100" panose="02000000000000000000" pitchFamily="50" charset="0"/>
              </a:rPr>
              <a:t> ou </a:t>
            </a:r>
            <a:r>
              <a:rPr lang="fr-FR" sz="2400" dirty="0">
                <a:solidFill>
                  <a:srgbClr val="CE5D51"/>
                </a:solidFill>
                <a:latin typeface="Museo Sans 900" panose="02000000000000000000" pitchFamily="50" charset="0"/>
              </a:rPr>
              <a:t>non</a:t>
            </a:r>
            <a:r>
              <a:rPr lang="fr-FR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018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tube with a black background&#10;&#10;Description automatically generated">
            <a:extLst>
              <a:ext uri="{FF2B5EF4-FFF2-40B4-BE49-F238E27FC236}">
                <a16:creationId xmlns:a16="http://schemas.microsoft.com/office/drawing/2014/main" id="{AB7965A2-7CF1-12F6-32C0-35457E118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763" y="1959330"/>
            <a:ext cx="1046289" cy="24603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35BC2D-3698-612C-141F-A9F1940DE40D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Teste tes connaissances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230AE8-5076-ADF5-7C65-E2E5AFACD433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Cet objet peut-il aller dans le sac PMC: </a:t>
            </a:r>
            <a:r>
              <a:rPr lang="fr-FR" sz="2400" dirty="0">
                <a:solidFill>
                  <a:srgbClr val="C9D887"/>
                </a:solidFill>
                <a:latin typeface="Museo Sans 900" panose="02000000000000000000" pitchFamily="50" charset="0"/>
              </a:rPr>
              <a:t>oui</a:t>
            </a:r>
            <a:r>
              <a:rPr lang="fr-FR" dirty="0">
                <a:latin typeface="Museo Sans 100" panose="02000000000000000000" pitchFamily="50" charset="0"/>
              </a:rPr>
              <a:t> ou </a:t>
            </a:r>
            <a:r>
              <a:rPr lang="fr-FR" sz="2400" dirty="0">
                <a:solidFill>
                  <a:srgbClr val="CE5D51"/>
                </a:solidFill>
                <a:latin typeface="Museo Sans 900" panose="02000000000000000000" pitchFamily="50" charset="0"/>
              </a:rPr>
              <a:t>non</a:t>
            </a:r>
            <a:r>
              <a:rPr lang="fr-FR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740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tube with a black background&#10;&#10;Description automatically generated">
            <a:extLst>
              <a:ext uri="{FF2B5EF4-FFF2-40B4-BE49-F238E27FC236}">
                <a16:creationId xmlns:a16="http://schemas.microsoft.com/office/drawing/2014/main" id="{D97B2370-C2A4-CE91-663A-DC90A4E12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763" y="1959330"/>
            <a:ext cx="1046289" cy="2460312"/>
          </a:xfrm>
          <a:prstGeom prst="rect">
            <a:avLst/>
          </a:prstGeom>
        </p:spPr>
      </p:pic>
      <p:pic>
        <p:nvPicPr>
          <p:cNvPr id="10" name="Picture 9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FC845C13-2C9B-E872-20AF-016781815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536" y="3901069"/>
            <a:ext cx="579533" cy="5795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233671-2C36-32A1-ED6B-887AD22336ED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Teste tes connaissances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6D7AAD-0392-D853-DFC3-463561441F5C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Cet objet peut-il aller dans le sac PMC: </a:t>
            </a:r>
            <a:r>
              <a:rPr lang="fr-FR" sz="2400" dirty="0">
                <a:solidFill>
                  <a:srgbClr val="C9D887"/>
                </a:solidFill>
                <a:latin typeface="Museo Sans 900" panose="02000000000000000000" pitchFamily="50" charset="0"/>
              </a:rPr>
              <a:t>oui</a:t>
            </a:r>
            <a:r>
              <a:rPr lang="fr-FR" dirty="0">
                <a:latin typeface="Museo Sans 100" panose="02000000000000000000" pitchFamily="50" charset="0"/>
              </a:rPr>
              <a:t> ou </a:t>
            </a:r>
            <a:r>
              <a:rPr lang="fr-FR" sz="2400" dirty="0">
                <a:solidFill>
                  <a:srgbClr val="CE5D51"/>
                </a:solidFill>
                <a:latin typeface="Museo Sans 900" panose="02000000000000000000" pitchFamily="50" charset="0"/>
              </a:rPr>
              <a:t>non</a:t>
            </a:r>
            <a:r>
              <a:rPr lang="fr-FR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048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8A08B6-BAA1-6701-7706-11C56EB52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0103" y="1519595"/>
            <a:ext cx="2642614" cy="34321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D174E8-E010-F133-E1B8-E24495AE86DC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Teste tes connaissances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5A63DF-45B3-8F91-01B7-D539C95093EE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Cet objet peut-il aller dans le sac PMC: </a:t>
            </a:r>
            <a:r>
              <a:rPr lang="fr-FR" sz="2400" dirty="0">
                <a:solidFill>
                  <a:srgbClr val="C9D887"/>
                </a:solidFill>
                <a:latin typeface="Museo Sans 900" panose="02000000000000000000" pitchFamily="50" charset="0"/>
              </a:rPr>
              <a:t>oui</a:t>
            </a:r>
            <a:r>
              <a:rPr lang="fr-FR" dirty="0">
                <a:latin typeface="Museo Sans 100" panose="02000000000000000000" pitchFamily="50" charset="0"/>
              </a:rPr>
              <a:t> ou </a:t>
            </a:r>
            <a:r>
              <a:rPr lang="fr-FR" sz="2400" dirty="0">
                <a:solidFill>
                  <a:srgbClr val="CE5D51"/>
                </a:solidFill>
                <a:latin typeface="Museo Sans 900" panose="02000000000000000000" pitchFamily="50" charset="0"/>
              </a:rPr>
              <a:t>non</a:t>
            </a:r>
            <a:r>
              <a:rPr lang="fr-FR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913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D95290-F412-3E75-23DC-C6EF211B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0103" y="1519595"/>
            <a:ext cx="2642614" cy="3432176"/>
          </a:xfrm>
          <a:prstGeom prst="rect">
            <a:avLst/>
          </a:prstGeom>
        </p:spPr>
      </p:pic>
      <p:pic>
        <p:nvPicPr>
          <p:cNvPr id="13" name="Picture 12" descr="A red x in a circle&#10;&#10;AI-generated content may be incorrect.">
            <a:extLst>
              <a:ext uri="{FF2B5EF4-FFF2-40B4-BE49-F238E27FC236}">
                <a16:creationId xmlns:a16="http://schemas.microsoft.com/office/drawing/2014/main" id="{B535472F-CE3B-F0ED-4970-2AE703D1E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818" y="3727710"/>
            <a:ext cx="547570" cy="5475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6BC4F9-57B2-364D-BAC1-1684475C5A8A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Teste tes connaissances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5969BE-59C1-A45F-9735-54B89ED072D0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Cet objet peut-il aller dans le sac PMC: </a:t>
            </a:r>
            <a:r>
              <a:rPr lang="fr-FR" sz="2400" dirty="0">
                <a:solidFill>
                  <a:srgbClr val="C9D887"/>
                </a:solidFill>
                <a:latin typeface="Museo Sans 900" panose="02000000000000000000" pitchFamily="50" charset="0"/>
              </a:rPr>
              <a:t>oui</a:t>
            </a:r>
            <a:r>
              <a:rPr lang="fr-FR" dirty="0">
                <a:latin typeface="Museo Sans 100" panose="02000000000000000000" pitchFamily="50" charset="0"/>
              </a:rPr>
              <a:t> ou </a:t>
            </a:r>
            <a:r>
              <a:rPr lang="fr-FR" sz="2400" dirty="0">
                <a:solidFill>
                  <a:srgbClr val="CE5D51"/>
                </a:solidFill>
                <a:latin typeface="Museo Sans 900" panose="02000000000000000000" pitchFamily="50" charset="0"/>
              </a:rPr>
              <a:t>non</a:t>
            </a:r>
            <a:r>
              <a:rPr lang="fr-FR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219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ck of newspapers on a black background&#10;&#10;Description automatically generated">
            <a:extLst>
              <a:ext uri="{FF2B5EF4-FFF2-40B4-BE49-F238E27FC236}">
                <a16:creationId xmlns:a16="http://schemas.microsoft.com/office/drawing/2014/main" id="{D613AFE9-0CE3-EDCE-4491-ACA34461F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92" y="2323385"/>
            <a:ext cx="3340615" cy="19568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472AD9-CF70-14C6-DC1D-DF1C754A8CEC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Teste tes connaissances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EBB3C3-EC15-86B6-3BFF-5C4FB95E5D82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Cet objet peut-il aller dans le sac PMC: </a:t>
            </a:r>
            <a:r>
              <a:rPr lang="fr-FR" sz="2400" dirty="0">
                <a:solidFill>
                  <a:srgbClr val="C9D887"/>
                </a:solidFill>
                <a:latin typeface="Museo Sans 900" panose="02000000000000000000" pitchFamily="50" charset="0"/>
              </a:rPr>
              <a:t>oui</a:t>
            </a:r>
            <a:r>
              <a:rPr lang="fr-FR" dirty="0">
                <a:latin typeface="Museo Sans 100" panose="02000000000000000000" pitchFamily="50" charset="0"/>
              </a:rPr>
              <a:t> ou </a:t>
            </a:r>
            <a:r>
              <a:rPr lang="fr-FR" sz="2400" dirty="0">
                <a:solidFill>
                  <a:srgbClr val="CE5D51"/>
                </a:solidFill>
                <a:latin typeface="Museo Sans 900" panose="02000000000000000000" pitchFamily="50" charset="0"/>
              </a:rPr>
              <a:t>non</a:t>
            </a:r>
            <a:r>
              <a:rPr lang="fr-FR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099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de image">
            <a:extLst>
              <a:ext uri="{FF2B5EF4-FFF2-40B4-BE49-F238E27FC236}">
                <a16:creationId xmlns:a16="http://schemas.microsoft.com/office/drawing/2014/main" id="{8CB0959D-2296-8D3A-62E8-BA96B1BC37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D165AC-067E-1874-3E7D-ACEB01FBCC22}"/>
              </a:ext>
            </a:extLst>
          </p:cNvPr>
          <p:cNvSpPr txBox="1"/>
          <p:nvPr/>
        </p:nvSpPr>
        <p:spPr>
          <a:xfrm>
            <a:off x="1790662" y="1261276"/>
            <a:ext cx="672588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Museo Sans 300" panose="02000000000000000000" pitchFamily="50" charset="0"/>
              </a:rPr>
              <a:t>Après avoir suivi cette formation:</a:t>
            </a:r>
          </a:p>
          <a:p>
            <a:endParaRPr lang="nl-NL" sz="1000" dirty="0">
              <a:solidFill>
                <a:srgbClr val="000000"/>
              </a:solidFill>
              <a:latin typeface="Museo Sans 300" panose="02000000000000000000" pitchFamily="50" charset="0"/>
            </a:endParaRPr>
          </a:p>
          <a:p>
            <a:pPr>
              <a:buClr>
                <a:srgbClr val="578C37"/>
              </a:buClr>
              <a:buFont typeface="Symbol" panose="05050102010706020507" pitchFamily="18" charset="2"/>
              <a:buChar char="·"/>
            </a:pPr>
            <a:r>
              <a:rPr lang="nl-NL" dirty="0">
                <a:solidFill>
                  <a:srgbClr val="000000"/>
                </a:solidFill>
                <a:latin typeface="Museo Sans 300" panose="02000000000000000000" pitchFamily="50" charset="0"/>
              </a:rPr>
              <a:t>  </a:t>
            </a:r>
            <a:r>
              <a:rPr lang="fr-FR" dirty="0">
                <a:solidFill>
                  <a:srgbClr val="000000"/>
                </a:solidFill>
                <a:latin typeface="Museo Sans 300" panose="02000000000000000000" pitchFamily="50" charset="0"/>
              </a:rPr>
              <a:t>tu comprendras ce qu’est le PMC</a:t>
            </a:r>
            <a:endParaRPr lang="nl-NL" dirty="0">
              <a:solidFill>
                <a:srgbClr val="000000"/>
              </a:solidFill>
              <a:latin typeface="Museo Sans 300" panose="02000000000000000000" pitchFamily="50" charset="0"/>
            </a:endParaRPr>
          </a:p>
          <a:p>
            <a:pPr>
              <a:buClr>
                <a:srgbClr val="578C37"/>
              </a:buClr>
              <a:buFont typeface="Symbol" panose="05050102010706020507" pitchFamily="18" charset="2"/>
              <a:buChar char="·"/>
            </a:pPr>
            <a:r>
              <a:rPr lang="nl-NL" dirty="0">
                <a:solidFill>
                  <a:srgbClr val="000000"/>
                </a:solidFill>
                <a:latin typeface="Museo Sans 300" panose="02000000000000000000" pitchFamily="50" charset="0"/>
              </a:rPr>
              <a:t>  </a:t>
            </a:r>
            <a:r>
              <a:rPr lang="fr-FR" dirty="0">
                <a:solidFill>
                  <a:srgbClr val="000000"/>
                </a:solidFill>
                <a:latin typeface="Museo Sans 300" panose="02000000000000000000" pitchFamily="50" charset="0"/>
              </a:rPr>
              <a:t>tu sauras pourquoi un tri correct est important</a:t>
            </a:r>
            <a:endParaRPr lang="nl-NL" dirty="0">
              <a:solidFill>
                <a:srgbClr val="000000"/>
              </a:solidFill>
              <a:latin typeface="Museo Sans 300" panose="02000000000000000000" pitchFamily="50" charset="0"/>
            </a:endParaRPr>
          </a:p>
          <a:p>
            <a:pPr>
              <a:buClr>
                <a:srgbClr val="578C37"/>
              </a:buClr>
              <a:buFont typeface="Symbol" panose="05050102010706020507" pitchFamily="18" charset="2"/>
              <a:buChar char="·"/>
            </a:pPr>
            <a:r>
              <a:rPr lang="nl-NL" dirty="0">
                <a:solidFill>
                  <a:srgbClr val="000000"/>
                </a:solidFill>
                <a:latin typeface="Museo Sans 300" panose="02000000000000000000" pitchFamily="50" charset="0"/>
              </a:rPr>
              <a:t>  </a:t>
            </a:r>
            <a:r>
              <a:rPr lang="fr-FR" dirty="0">
                <a:solidFill>
                  <a:srgbClr val="000000"/>
                </a:solidFill>
                <a:latin typeface="Museo Sans 300" panose="02000000000000000000" pitchFamily="50" charset="0"/>
              </a:rPr>
              <a:t>tu sauras quand refuser un sac PMC</a:t>
            </a:r>
            <a:endParaRPr lang="nl-NL" dirty="0">
              <a:solidFill>
                <a:srgbClr val="000000"/>
              </a:solidFill>
              <a:latin typeface="Museo Sans 300" panose="02000000000000000000" pitchFamily="50" charset="0"/>
            </a:endParaRPr>
          </a:p>
          <a:p>
            <a:pPr>
              <a:buClr>
                <a:srgbClr val="578C37"/>
              </a:buClr>
              <a:buFont typeface="Symbol" panose="05050102010706020507" pitchFamily="18" charset="2"/>
              <a:buChar char="·"/>
            </a:pPr>
            <a:r>
              <a:rPr lang="nl-NL" dirty="0">
                <a:solidFill>
                  <a:srgbClr val="000000"/>
                </a:solidFill>
                <a:latin typeface="Museo Sans 300" panose="02000000000000000000" pitchFamily="50" charset="0"/>
              </a:rPr>
              <a:t>  </a:t>
            </a:r>
            <a:r>
              <a:rPr lang="fr-FR" dirty="0">
                <a:solidFill>
                  <a:srgbClr val="000000"/>
                </a:solidFill>
                <a:latin typeface="Museo Sans 300" panose="02000000000000000000" pitchFamily="50" charset="0"/>
              </a:rPr>
              <a:t>tu pourras appliquer correctement les règles de tri du PMC.</a:t>
            </a:r>
          </a:p>
          <a:p>
            <a:endParaRPr lang="en-BE" sz="1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80249E-F88F-B5FE-D991-27DA4299D2A8}"/>
              </a:ext>
            </a:extLst>
          </p:cNvPr>
          <p:cNvSpPr txBox="1"/>
          <p:nvPr/>
        </p:nvSpPr>
        <p:spPr>
          <a:xfrm>
            <a:off x="1790663" y="778825"/>
            <a:ext cx="2076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Bienvenue</a:t>
            </a:r>
            <a:endParaRPr lang="en-BE" dirty="0"/>
          </a:p>
        </p:txBody>
      </p:sp>
      <p:pic>
        <p:nvPicPr>
          <p:cNvPr id="4" name="Picture 3" descr="A green and black text&#10;&#10;AI-generated content may be incorrect.">
            <a:extLst>
              <a:ext uri="{FF2B5EF4-FFF2-40B4-BE49-F238E27FC236}">
                <a16:creationId xmlns:a16="http://schemas.microsoft.com/office/drawing/2014/main" id="{45B3B10B-E2C3-6663-DC51-CF6C97274B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65" y="4587728"/>
            <a:ext cx="1147850" cy="431656"/>
          </a:xfrm>
          <a:prstGeom prst="rect">
            <a:avLst/>
          </a:prstGeom>
        </p:spPr>
      </p:pic>
      <p:pic>
        <p:nvPicPr>
          <p:cNvPr id="6" name="Picture 5" descr="A blue bag with black background&#10;&#10;Description automatically generated">
            <a:extLst>
              <a:ext uri="{FF2B5EF4-FFF2-40B4-BE49-F238E27FC236}">
                <a16:creationId xmlns:a16="http://schemas.microsoft.com/office/drawing/2014/main" id="{15EFD460-679A-3577-E37E-1AC567E9B7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9" y="2778765"/>
            <a:ext cx="4632054" cy="47959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DC9032-1CAB-D92A-E856-89974CAE3B77}"/>
              </a:ext>
            </a:extLst>
          </p:cNvPr>
          <p:cNvSpPr txBox="1"/>
          <p:nvPr/>
        </p:nvSpPr>
        <p:spPr>
          <a:xfrm>
            <a:off x="2112860" y="4027214"/>
            <a:ext cx="182369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dirty="0">
                <a:solidFill>
                  <a:srgbClr val="FFFFFF"/>
                </a:solidFill>
                <a:latin typeface="Museo Sans 500" panose="02000000000000000000" pitchFamily="50" charset="0"/>
              </a:rPr>
              <a:t>P M C</a:t>
            </a:r>
            <a:endParaRPr lang="en-BE" sz="4500" dirty="0">
              <a:solidFill>
                <a:srgbClr val="FFFFFF"/>
              </a:solidFill>
              <a:latin typeface="Museo Sans 5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366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ack of newspapers on a black background&#10;&#10;Description automatically generated">
            <a:extLst>
              <a:ext uri="{FF2B5EF4-FFF2-40B4-BE49-F238E27FC236}">
                <a16:creationId xmlns:a16="http://schemas.microsoft.com/office/drawing/2014/main" id="{086B8C30-43E8-6447-E60C-946925593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92" y="2323385"/>
            <a:ext cx="3340615" cy="1956820"/>
          </a:xfrm>
          <a:prstGeom prst="rect">
            <a:avLst/>
          </a:prstGeom>
        </p:spPr>
      </p:pic>
      <p:pic>
        <p:nvPicPr>
          <p:cNvPr id="14" name="Picture 13" descr="A red x in a circle&#10;&#10;AI-generated content may be incorrect.">
            <a:extLst>
              <a:ext uri="{FF2B5EF4-FFF2-40B4-BE49-F238E27FC236}">
                <a16:creationId xmlns:a16="http://schemas.microsoft.com/office/drawing/2014/main" id="{249DD0C5-FEF4-6C08-1802-7B70DD8B5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733" y="3620755"/>
            <a:ext cx="547570" cy="5475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02D68B-511D-D198-4455-E28064961F65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Teste tes connaissances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78BAF9-ED63-6DCA-4B4F-A1F7C38C6BBC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Cet objet peut-il aller dans le sac PMC: </a:t>
            </a:r>
            <a:r>
              <a:rPr lang="fr-FR" sz="2400" dirty="0">
                <a:solidFill>
                  <a:srgbClr val="C9D887"/>
                </a:solidFill>
                <a:latin typeface="Museo Sans 900" panose="02000000000000000000" pitchFamily="50" charset="0"/>
              </a:rPr>
              <a:t>oui</a:t>
            </a:r>
            <a:r>
              <a:rPr lang="fr-FR" dirty="0">
                <a:latin typeface="Museo Sans 100" panose="02000000000000000000" pitchFamily="50" charset="0"/>
              </a:rPr>
              <a:t> ou </a:t>
            </a:r>
            <a:r>
              <a:rPr lang="fr-FR" sz="2400" dirty="0">
                <a:solidFill>
                  <a:srgbClr val="CE5D51"/>
                </a:solidFill>
                <a:latin typeface="Museo Sans 900" panose="02000000000000000000" pitchFamily="50" charset="0"/>
              </a:rPr>
              <a:t>non</a:t>
            </a:r>
            <a:r>
              <a:rPr lang="fr-FR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052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spray can with a silver top&#10;&#10;Description automatically generated">
            <a:extLst>
              <a:ext uri="{FF2B5EF4-FFF2-40B4-BE49-F238E27FC236}">
                <a16:creationId xmlns:a16="http://schemas.microsoft.com/office/drawing/2014/main" id="{ED35AB77-763B-52F0-B6A5-F88DD91D6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095" y="1711323"/>
            <a:ext cx="1385587" cy="31288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C78372-1765-58E1-E013-DB149A70D657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Teste tes connaissances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8FEF84-3926-B2DB-FF31-EC02A9F00B4E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Cet objet peut-il aller dans le sac PMC: </a:t>
            </a:r>
            <a:r>
              <a:rPr lang="fr-FR" sz="2400" dirty="0">
                <a:solidFill>
                  <a:srgbClr val="C9D887"/>
                </a:solidFill>
                <a:latin typeface="Museo Sans 900" panose="02000000000000000000" pitchFamily="50" charset="0"/>
              </a:rPr>
              <a:t>oui</a:t>
            </a:r>
            <a:r>
              <a:rPr lang="fr-FR" dirty="0">
                <a:latin typeface="Museo Sans 100" panose="02000000000000000000" pitchFamily="50" charset="0"/>
              </a:rPr>
              <a:t> ou </a:t>
            </a:r>
            <a:r>
              <a:rPr lang="fr-FR" sz="2400" dirty="0">
                <a:solidFill>
                  <a:srgbClr val="CE5D51"/>
                </a:solidFill>
                <a:latin typeface="Museo Sans 900" panose="02000000000000000000" pitchFamily="50" charset="0"/>
              </a:rPr>
              <a:t>non</a:t>
            </a:r>
            <a:r>
              <a:rPr lang="fr-FR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831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spray can with a silver top&#10;&#10;Description automatically generated">
            <a:extLst>
              <a:ext uri="{FF2B5EF4-FFF2-40B4-BE49-F238E27FC236}">
                <a16:creationId xmlns:a16="http://schemas.microsoft.com/office/drawing/2014/main" id="{99A7EC81-9F64-A912-40D4-2981FD182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095" y="1711323"/>
            <a:ext cx="1385587" cy="3128837"/>
          </a:xfrm>
          <a:prstGeom prst="rect">
            <a:avLst/>
          </a:prstGeom>
        </p:spPr>
      </p:pic>
      <p:pic>
        <p:nvPicPr>
          <p:cNvPr id="14" name="Picture 13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1F5ECBA5-30C1-313C-FDD3-5583DA946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149" y="4184868"/>
            <a:ext cx="579533" cy="5795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8ACE06-F7BD-1AB0-30E4-B4A8BDA5FFE2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Teste tes connaissances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0DDDE1-618D-AB4B-9B5B-D698798B4141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Cet objet peut-il aller dans le sac PMC: </a:t>
            </a:r>
            <a:r>
              <a:rPr lang="fr-FR" sz="2400" dirty="0">
                <a:solidFill>
                  <a:srgbClr val="C9D887"/>
                </a:solidFill>
                <a:latin typeface="Museo Sans 900" panose="02000000000000000000" pitchFamily="50" charset="0"/>
              </a:rPr>
              <a:t>oui</a:t>
            </a:r>
            <a:r>
              <a:rPr lang="fr-FR" dirty="0">
                <a:latin typeface="Museo Sans 100" panose="02000000000000000000" pitchFamily="50" charset="0"/>
              </a:rPr>
              <a:t> ou </a:t>
            </a:r>
            <a:r>
              <a:rPr lang="fr-FR" sz="2400" dirty="0">
                <a:solidFill>
                  <a:srgbClr val="CE5D51"/>
                </a:solidFill>
                <a:latin typeface="Museo Sans 900" panose="02000000000000000000" pitchFamily="50" charset="0"/>
              </a:rPr>
              <a:t>non</a:t>
            </a:r>
            <a:r>
              <a:rPr lang="fr-FR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542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6D6E15-1B41-95A1-B733-8B96F15D5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414" y="1415845"/>
            <a:ext cx="2867216" cy="32251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7CAFB4C-411E-F27B-A82E-C78381A27CBF}"/>
                  </a:ext>
                </a:extLst>
              </p14:cNvPr>
              <p14:cNvContentPartPr/>
              <p14:nvPr/>
            </p14:nvContentPartPr>
            <p14:xfrm>
              <a:off x="5113662" y="4402911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7CAFB4C-411E-F27B-A82E-C78381A27CB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59662" y="429527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4E7739C-E7E7-133F-58F7-D9E2605BFD2B}"/>
                  </a:ext>
                </a:extLst>
              </p14:cNvPr>
              <p14:cNvContentPartPr/>
              <p14:nvPr/>
            </p14:nvContentPartPr>
            <p14:xfrm>
              <a:off x="5052822" y="4410111"/>
              <a:ext cx="75240" cy="15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4E7739C-E7E7-133F-58F7-D9E2605BFD2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99182" y="4302111"/>
                <a:ext cx="18288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A6EA190-108F-3A42-C78D-31EEB3411AFE}"/>
                  </a:ext>
                </a:extLst>
              </p14:cNvPr>
              <p14:cNvContentPartPr/>
              <p14:nvPr/>
            </p14:nvContentPartPr>
            <p14:xfrm>
              <a:off x="5113662" y="4410111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A6EA190-108F-3A42-C78D-31EEB3411A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59662" y="430211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DC0B406-19A0-B9EF-CCA6-193810D8638D}"/>
                  </a:ext>
                </a:extLst>
              </p14:cNvPr>
              <p14:cNvContentPartPr/>
              <p14:nvPr/>
            </p14:nvContentPartPr>
            <p14:xfrm>
              <a:off x="8384262" y="2292951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DC0B406-19A0-B9EF-CCA6-193810D8638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78142" y="2286831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50DEE5B-D43F-52F3-0CFA-F5BC7F37530A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Teste tes connaissances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604372-5B66-99A8-CF17-1A59E7D8A4E7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Cet objet peut-il aller dans le sac PMC: </a:t>
            </a:r>
            <a:r>
              <a:rPr lang="fr-FR" sz="2400" dirty="0">
                <a:solidFill>
                  <a:srgbClr val="C9D887"/>
                </a:solidFill>
                <a:latin typeface="Museo Sans 900" panose="02000000000000000000" pitchFamily="50" charset="0"/>
              </a:rPr>
              <a:t>oui</a:t>
            </a:r>
            <a:r>
              <a:rPr lang="fr-FR" dirty="0">
                <a:latin typeface="Museo Sans 100" panose="02000000000000000000" pitchFamily="50" charset="0"/>
              </a:rPr>
              <a:t> ou </a:t>
            </a:r>
            <a:r>
              <a:rPr lang="fr-FR" sz="2400" dirty="0">
                <a:solidFill>
                  <a:srgbClr val="CE5D51"/>
                </a:solidFill>
                <a:latin typeface="Museo Sans 900" panose="02000000000000000000" pitchFamily="50" charset="0"/>
              </a:rPr>
              <a:t>non</a:t>
            </a:r>
            <a:r>
              <a:rPr lang="fr-FR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622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C6F108-2A34-1A89-DB84-4800D8BED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414" y="1415845"/>
            <a:ext cx="2867216" cy="3225195"/>
          </a:xfrm>
          <a:prstGeom prst="rect">
            <a:avLst/>
          </a:prstGeom>
        </p:spPr>
      </p:pic>
      <p:pic>
        <p:nvPicPr>
          <p:cNvPr id="11" name="Picture 10" descr="A red x in a circle&#10;&#10;AI-generated content may be incorrect.">
            <a:extLst>
              <a:ext uri="{FF2B5EF4-FFF2-40B4-BE49-F238E27FC236}">
                <a16:creationId xmlns:a16="http://schemas.microsoft.com/office/drawing/2014/main" id="{AAEC24EB-08C9-B35A-0ED0-02D5685E3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303" y="3907970"/>
            <a:ext cx="547570" cy="547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A1276A-A7B2-E109-D4AA-F69C72D3E0AF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Teste tes connaissances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869826-2978-5FDA-A815-A9C7BF169F84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Cet objet peut-il aller dans le sac PMC: </a:t>
            </a:r>
            <a:r>
              <a:rPr lang="fr-FR" sz="2400" dirty="0">
                <a:solidFill>
                  <a:srgbClr val="C9D887"/>
                </a:solidFill>
                <a:latin typeface="Museo Sans 900" panose="02000000000000000000" pitchFamily="50" charset="0"/>
              </a:rPr>
              <a:t>oui</a:t>
            </a:r>
            <a:r>
              <a:rPr lang="fr-FR" dirty="0">
                <a:latin typeface="Museo Sans 100" panose="02000000000000000000" pitchFamily="50" charset="0"/>
              </a:rPr>
              <a:t> ou </a:t>
            </a:r>
            <a:r>
              <a:rPr lang="fr-FR" sz="2400" dirty="0">
                <a:solidFill>
                  <a:srgbClr val="CE5D51"/>
                </a:solidFill>
                <a:latin typeface="Museo Sans 900" panose="02000000000000000000" pitchFamily="50" charset="0"/>
              </a:rPr>
              <a:t>non</a:t>
            </a:r>
            <a:r>
              <a:rPr lang="fr-FR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811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container with a lid&#10;&#10;Description automatically generated">
            <a:extLst>
              <a:ext uri="{FF2B5EF4-FFF2-40B4-BE49-F238E27FC236}">
                <a16:creationId xmlns:a16="http://schemas.microsoft.com/office/drawing/2014/main" id="{9CCEF7D5-8793-FE51-D146-EE5D33459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78" y="2229490"/>
            <a:ext cx="2697810" cy="20364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B18964-666A-64E1-3CE8-9AA5F13F30AF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Teste tes connaissances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8D5558-490E-7C7D-371B-7A43F93BDA0A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Cet objet peut-il aller dans le sac PMC: </a:t>
            </a:r>
            <a:r>
              <a:rPr lang="fr-FR" sz="2400" dirty="0">
                <a:solidFill>
                  <a:srgbClr val="C9D887"/>
                </a:solidFill>
                <a:latin typeface="Museo Sans 900" panose="02000000000000000000" pitchFamily="50" charset="0"/>
              </a:rPr>
              <a:t>oui</a:t>
            </a:r>
            <a:r>
              <a:rPr lang="fr-FR" dirty="0">
                <a:latin typeface="Museo Sans 100" panose="02000000000000000000" pitchFamily="50" charset="0"/>
              </a:rPr>
              <a:t> ou </a:t>
            </a:r>
            <a:r>
              <a:rPr lang="fr-FR" sz="2400" dirty="0">
                <a:solidFill>
                  <a:srgbClr val="CE5D51"/>
                </a:solidFill>
                <a:latin typeface="Museo Sans 900" panose="02000000000000000000" pitchFamily="50" charset="0"/>
              </a:rPr>
              <a:t>non</a:t>
            </a:r>
            <a:r>
              <a:rPr lang="fr-FR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373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container with a lid&#10;&#10;Description automatically generated">
            <a:extLst>
              <a:ext uri="{FF2B5EF4-FFF2-40B4-BE49-F238E27FC236}">
                <a16:creationId xmlns:a16="http://schemas.microsoft.com/office/drawing/2014/main" id="{67DA874F-0E38-29D3-3EDF-6B9911001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78" y="2229490"/>
            <a:ext cx="2697810" cy="2036401"/>
          </a:xfrm>
          <a:prstGeom prst="rect">
            <a:avLst/>
          </a:prstGeom>
        </p:spPr>
      </p:pic>
      <p:pic>
        <p:nvPicPr>
          <p:cNvPr id="7" name="Picture 6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7C75B544-28A8-3FA6-3A4D-9781D7FDB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303" y="3422868"/>
            <a:ext cx="579533" cy="5795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EC6817-2AE3-796E-CB5A-F78CE07ED567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Teste tes connaissances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17F36-6B27-F9D8-D770-456CFA919989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Cet objet peut-il aller dans le sac PMC: </a:t>
            </a:r>
            <a:r>
              <a:rPr lang="fr-FR" sz="2400" dirty="0">
                <a:solidFill>
                  <a:srgbClr val="C9D887"/>
                </a:solidFill>
                <a:latin typeface="Museo Sans 900" panose="02000000000000000000" pitchFamily="50" charset="0"/>
              </a:rPr>
              <a:t>oui</a:t>
            </a:r>
            <a:r>
              <a:rPr lang="fr-FR" dirty="0">
                <a:latin typeface="Museo Sans 100" panose="02000000000000000000" pitchFamily="50" charset="0"/>
              </a:rPr>
              <a:t> ou </a:t>
            </a:r>
            <a:r>
              <a:rPr lang="fr-FR" sz="2400" dirty="0">
                <a:solidFill>
                  <a:srgbClr val="CE5D51"/>
                </a:solidFill>
                <a:latin typeface="Museo Sans 900" panose="02000000000000000000" pitchFamily="50" charset="0"/>
              </a:rPr>
              <a:t>non</a:t>
            </a:r>
            <a:r>
              <a:rPr lang="fr-FR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825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capsule with silver rim&#10;&#10;Description automatically generated">
            <a:extLst>
              <a:ext uri="{FF2B5EF4-FFF2-40B4-BE49-F238E27FC236}">
                <a16:creationId xmlns:a16="http://schemas.microsoft.com/office/drawing/2014/main" id="{C32BA049-E296-979A-991B-E676CA7E9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704" y="2331907"/>
            <a:ext cx="1816351" cy="18076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3FA19B-AEB2-C8EB-EE42-705D74470E95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Teste tes connaissances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F3A184-F752-88CF-AFB4-D3DCAE3031BE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Cet objet peut-il aller dans le sac PMC: </a:t>
            </a:r>
            <a:r>
              <a:rPr lang="fr-FR" sz="2400" dirty="0">
                <a:solidFill>
                  <a:srgbClr val="C9D887"/>
                </a:solidFill>
                <a:latin typeface="Museo Sans 900" panose="02000000000000000000" pitchFamily="50" charset="0"/>
              </a:rPr>
              <a:t>oui</a:t>
            </a:r>
            <a:r>
              <a:rPr lang="fr-FR" dirty="0">
                <a:latin typeface="Museo Sans 100" panose="02000000000000000000" pitchFamily="50" charset="0"/>
              </a:rPr>
              <a:t> ou </a:t>
            </a:r>
            <a:r>
              <a:rPr lang="fr-FR" sz="2400" dirty="0">
                <a:solidFill>
                  <a:srgbClr val="CE5D51"/>
                </a:solidFill>
                <a:latin typeface="Museo Sans 900" panose="02000000000000000000" pitchFamily="50" charset="0"/>
              </a:rPr>
              <a:t>non</a:t>
            </a:r>
            <a:r>
              <a:rPr lang="fr-FR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399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capsule with silver rim&#10;&#10;Description automatically generated">
            <a:extLst>
              <a:ext uri="{FF2B5EF4-FFF2-40B4-BE49-F238E27FC236}">
                <a16:creationId xmlns:a16="http://schemas.microsoft.com/office/drawing/2014/main" id="{FA58E259-6DA6-5AA1-2301-5E5CED7AC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704" y="2331907"/>
            <a:ext cx="1816351" cy="1807654"/>
          </a:xfrm>
          <a:prstGeom prst="rect">
            <a:avLst/>
          </a:prstGeom>
        </p:spPr>
      </p:pic>
      <p:pic>
        <p:nvPicPr>
          <p:cNvPr id="7" name="Picture 6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E02DB5D4-AB1B-AE18-886B-086F7AC71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653" y="3560028"/>
            <a:ext cx="579533" cy="5795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D8DDA9-E687-9F9A-A9BE-5A9A7A3A7F6B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Teste tes connaissances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5A7DEB-9719-F8D7-FDB7-E45DF4055E35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Cet objet peut-il aller dans le sac PMC: </a:t>
            </a:r>
            <a:r>
              <a:rPr lang="fr-FR" sz="2400" dirty="0">
                <a:solidFill>
                  <a:srgbClr val="C9D887"/>
                </a:solidFill>
                <a:latin typeface="Museo Sans 900" panose="02000000000000000000" pitchFamily="50" charset="0"/>
              </a:rPr>
              <a:t>oui</a:t>
            </a:r>
            <a:r>
              <a:rPr lang="fr-FR" dirty="0">
                <a:latin typeface="Museo Sans 100" panose="02000000000000000000" pitchFamily="50" charset="0"/>
              </a:rPr>
              <a:t> ou </a:t>
            </a:r>
            <a:r>
              <a:rPr lang="fr-FR" sz="2400" dirty="0">
                <a:solidFill>
                  <a:srgbClr val="CE5D51"/>
                </a:solidFill>
                <a:latin typeface="Museo Sans 900" panose="02000000000000000000" pitchFamily="50" charset="0"/>
              </a:rPr>
              <a:t>non</a:t>
            </a:r>
            <a:r>
              <a:rPr lang="fr-FR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60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arton of milk&#10;&#10;Description automatically generated">
            <a:extLst>
              <a:ext uri="{FF2B5EF4-FFF2-40B4-BE49-F238E27FC236}">
                <a16:creationId xmlns:a16="http://schemas.microsoft.com/office/drawing/2014/main" id="{D08BCE03-5E68-E41D-1101-721D089C8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91" y="1676947"/>
            <a:ext cx="1875112" cy="29474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3C5A8A-C7A3-3BCE-EF1E-D7298FAA8B6F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Teste tes connaissances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F6DCF7-3B52-CDE3-7808-2C4A9C116056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Cet objet peut-il aller dans le sac PMC: </a:t>
            </a:r>
            <a:r>
              <a:rPr lang="fr-FR" sz="2400" dirty="0">
                <a:solidFill>
                  <a:srgbClr val="C9D887"/>
                </a:solidFill>
                <a:latin typeface="Museo Sans 900" panose="02000000000000000000" pitchFamily="50" charset="0"/>
              </a:rPr>
              <a:t>oui</a:t>
            </a:r>
            <a:r>
              <a:rPr lang="fr-FR" dirty="0">
                <a:latin typeface="Museo Sans 100" panose="02000000000000000000" pitchFamily="50" charset="0"/>
              </a:rPr>
              <a:t> ou </a:t>
            </a:r>
            <a:r>
              <a:rPr lang="fr-FR" sz="2400" dirty="0">
                <a:solidFill>
                  <a:srgbClr val="CE5D51"/>
                </a:solidFill>
                <a:latin typeface="Museo Sans 900" panose="02000000000000000000" pitchFamily="50" charset="0"/>
              </a:rPr>
              <a:t>non</a:t>
            </a:r>
            <a:r>
              <a:rPr lang="fr-FR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015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image">
            <a:extLst>
              <a:ext uri="{FF2B5EF4-FFF2-40B4-BE49-F238E27FC236}">
                <a16:creationId xmlns:a16="http://schemas.microsoft.com/office/drawing/2014/main" id="{0B657EB2-B1E1-EF57-76F7-761C2E4620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05A2C9-C591-A628-F95D-B02EBF57772C}"/>
              </a:ext>
            </a:extLst>
          </p:cNvPr>
          <p:cNvSpPr txBox="1"/>
          <p:nvPr/>
        </p:nvSpPr>
        <p:spPr>
          <a:xfrm>
            <a:off x="1790663" y="1266042"/>
            <a:ext cx="3345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578C37"/>
                </a:solidFill>
                <a:latin typeface="Museo Sans 300" panose="02000000000000000000" pitchFamily="50" charset="0"/>
              </a:rPr>
              <a:t>Qu’est ce que le PMC?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182298-88CD-6734-C5F4-833A62DE5147}"/>
              </a:ext>
            </a:extLst>
          </p:cNvPr>
          <p:cNvSpPr txBox="1"/>
          <p:nvPr/>
        </p:nvSpPr>
        <p:spPr>
          <a:xfrm>
            <a:off x="1790663" y="2001995"/>
            <a:ext cx="3212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578C37"/>
                </a:solidFill>
                <a:latin typeface="Museo Sans 300" panose="02000000000000000000" pitchFamily="50" charset="0"/>
              </a:rPr>
              <a:t>Pourquoi bien trier?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F7DB11-D93A-7AE4-3E4E-7AA57025A624}"/>
              </a:ext>
            </a:extLst>
          </p:cNvPr>
          <p:cNvSpPr txBox="1"/>
          <p:nvPr/>
        </p:nvSpPr>
        <p:spPr>
          <a:xfrm>
            <a:off x="1790663" y="2829342"/>
            <a:ext cx="3199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578C37"/>
                </a:solidFill>
                <a:latin typeface="Museo Sans 300" panose="02000000000000000000" pitchFamily="50" charset="0"/>
              </a:rPr>
              <a:t>Les instructions de refus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9EB934-43C5-C72B-4D3D-4F87F819BF8D}"/>
              </a:ext>
            </a:extLst>
          </p:cNvPr>
          <p:cNvSpPr txBox="1"/>
          <p:nvPr/>
        </p:nvSpPr>
        <p:spPr>
          <a:xfrm>
            <a:off x="1773140" y="3612155"/>
            <a:ext cx="3097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578C37"/>
                </a:solidFill>
                <a:latin typeface="Museo Sans 300" panose="02000000000000000000" pitchFamily="50" charset="0"/>
              </a:rPr>
              <a:t>Exemples</a:t>
            </a:r>
            <a:endParaRPr lang="en-BE" sz="1600" dirty="0">
              <a:solidFill>
                <a:srgbClr val="578C37"/>
              </a:solidFill>
              <a:latin typeface="Museo Sans 300" panose="02000000000000000000" pitchFamily="50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35505FF-22AA-C0B5-5868-D45ACA4F01E1}"/>
              </a:ext>
            </a:extLst>
          </p:cNvPr>
          <p:cNvSpPr/>
          <p:nvPr/>
        </p:nvSpPr>
        <p:spPr>
          <a:xfrm>
            <a:off x="1105326" y="1111674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C3C729-5596-A209-F7A1-DF2A58BA7640}"/>
              </a:ext>
            </a:extLst>
          </p:cNvPr>
          <p:cNvSpPr/>
          <p:nvPr/>
        </p:nvSpPr>
        <p:spPr>
          <a:xfrm>
            <a:off x="1105325" y="1895502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737C6B-0348-8FB8-D85B-428CE299C8B1}"/>
              </a:ext>
            </a:extLst>
          </p:cNvPr>
          <p:cNvSpPr/>
          <p:nvPr/>
        </p:nvSpPr>
        <p:spPr>
          <a:xfrm>
            <a:off x="1105324" y="2706695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E05F11-B16E-D768-7A8F-EADA910591DE}"/>
              </a:ext>
            </a:extLst>
          </p:cNvPr>
          <p:cNvSpPr/>
          <p:nvPr/>
        </p:nvSpPr>
        <p:spPr>
          <a:xfrm>
            <a:off x="1113502" y="3510626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E24AD8-2E15-5885-B62B-06C3FB7962F1}"/>
              </a:ext>
            </a:extLst>
          </p:cNvPr>
          <p:cNvSpPr txBox="1"/>
          <p:nvPr/>
        </p:nvSpPr>
        <p:spPr>
          <a:xfrm>
            <a:off x="1211179" y="114293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578C37"/>
                </a:solidFill>
                <a:latin typeface="Museo Sans 900" panose="02000000000000000000" pitchFamily="50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07038F-C34F-6CFF-5FD2-01940322FA38}"/>
              </a:ext>
            </a:extLst>
          </p:cNvPr>
          <p:cNvSpPr txBox="1"/>
          <p:nvPr/>
        </p:nvSpPr>
        <p:spPr>
          <a:xfrm>
            <a:off x="1211179" y="1940440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578C37"/>
                </a:solidFill>
                <a:latin typeface="Museo Sans 900" panose="02000000000000000000" pitchFamily="50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EEF3C8-F3CE-8759-7994-4E6BCC0984DB}"/>
              </a:ext>
            </a:extLst>
          </p:cNvPr>
          <p:cNvSpPr txBox="1"/>
          <p:nvPr/>
        </p:nvSpPr>
        <p:spPr>
          <a:xfrm>
            <a:off x="1201561" y="2767787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578C37"/>
                </a:solidFill>
                <a:latin typeface="Museo Sans 900" panose="02000000000000000000" pitchFamily="50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317F9C-C2C1-76E1-142B-0AAA27E901AD}"/>
              </a:ext>
            </a:extLst>
          </p:cNvPr>
          <p:cNvSpPr txBox="1"/>
          <p:nvPr/>
        </p:nvSpPr>
        <p:spPr>
          <a:xfrm>
            <a:off x="1183929" y="3574663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578C37"/>
                </a:solidFill>
                <a:latin typeface="Museo Sans 900" panose="02000000000000000000" pitchFamily="50" charset="0"/>
              </a:rPr>
              <a:t>4</a:t>
            </a:r>
          </a:p>
        </p:txBody>
      </p:sp>
      <p:pic>
        <p:nvPicPr>
          <p:cNvPr id="3" name="Picture 2" descr="A green and black text&#10;&#10;AI-generated content may be incorrect.">
            <a:extLst>
              <a:ext uri="{FF2B5EF4-FFF2-40B4-BE49-F238E27FC236}">
                <a16:creationId xmlns:a16="http://schemas.microsoft.com/office/drawing/2014/main" id="{164F2C5A-506D-6773-60D1-391801B7D5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65" y="4587728"/>
            <a:ext cx="1147850" cy="43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64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carton of milk&#10;&#10;Description automatically generated">
            <a:extLst>
              <a:ext uri="{FF2B5EF4-FFF2-40B4-BE49-F238E27FC236}">
                <a16:creationId xmlns:a16="http://schemas.microsoft.com/office/drawing/2014/main" id="{1E4A1A2F-6221-1C04-F7FD-C1050721A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91" y="1676947"/>
            <a:ext cx="1875112" cy="2947441"/>
          </a:xfrm>
          <a:prstGeom prst="rect">
            <a:avLst/>
          </a:prstGeom>
        </p:spPr>
      </p:pic>
      <p:pic>
        <p:nvPicPr>
          <p:cNvPr id="11" name="Picture 10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34C761B7-6E07-7CF0-CD4C-FF7953338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933" y="3872750"/>
            <a:ext cx="579533" cy="5795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63F225-5F06-FEDC-51D7-5C24DEAE1243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Teste tes connaissances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4CCEE0-FE1E-BBFF-4AE5-97607C1D2EB8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Cet objet peut-il aller dans le sac PMC: </a:t>
            </a:r>
            <a:r>
              <a:rPr lang="fr-FR" sz="2400" dirty="0">
                <a:solidFill>
                  <a:srgbClr val="C9D887"/>
                </a:solidFill>
                <a:latin typeface="Museo Sans 900" panose="02000000000000000000" pitchFamily="50" charset="0"/>
              </a:rPr>
              <a:t>oui</a:t>
            </a:r>
            <a:r>
              <a:rPr lang="fr-FR" dirty="0">
                <a:latin typeface="Museo Sans 100" panose="02000000000000000000" pitchFamily="50" charset="0"/>
              </a:rPr>
              <a:t> ou </a:t>
            </a:r>
            <a:r>
              <a:rPr lang="fr-FR" sz="2400" dirty="0">
                <a:solidFill>
                  <a:srgbClr val="CE5D51"/>
                </a:solidFill>
                <a:latin typeface="Museo Sans 900" panose="02000000000000000000" pitchFamily="50" charset="0"/>
              </a:rPr>
              <a:t>non</a:t>
            </a:r>
            <a:r>
              <a:rPr lang="fr-FR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1945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blue gloves&#10;&#10;Description automatically generated">
            <a:extLst>
              <a:ext uri="{FF2B5EF4-FFF2-40B4-BE49-F238E27FC236}">
                <a16:creationId xmlns:a16="http://schemas.microsoft.com/office/drawing/2014/main" id="{0F57B80A-AED6-40CB-F949-61F8B4511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681" y="1895167"/>
            <a:ext cx="4200637" cy="25077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C9E9ED-D8D3-4586-B641-8BA70606D6A3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Teste tes connaissances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268B76-5074-98EA-6BA0-698E40C24D56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Cet objet peut-il aller dans le sac PMC: </a:t>
            </a:r>
            <a:r>
              <a:rPr lang="fr-FR" sz="2400" dirty="0">
                <a:solidFill>
                  <a:srgbClr val="C9D887"/>
                </a:solidFill>
                <a:latin typeface="Museo Sans 900" panose="02000000000000000000" pitchFamily="50" charset="0"/>
              </a:rPr>
              <a:t>oui</a:t>
            </a:r>
            <a:r>
              <a:rPr lang="fr-FR" dirty="0">
                <a:latin typeface="Museo Sans 100" panose="02000000000000000000" pitchFamily="50" charset="0"/>
              </a:rPr>
              <a:t> ou </a:t>
            </a:r>
            <a:r>
              <a:rPr lang="fr-FR" sz="2400" dirty="0">
                <a:solidFill>
                  <a:srgbClr val="CE5D51"/>
                </a:solidFill>
                <a:latin typeface="Museo Sans 900" panose="02000000000000000000" pitchFamily="50" charset="0"/>
              </a:rPr>
              <a:t>non</a:t>
            </a:r>
            <a:r>
              <a:rPr lang="fr-FR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481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blue gloves&#10;&#10;Description automatically generated">
            <a:extLst>
              <a:ext uri="{FF2B5EF4-FFF2-40B4-BE49-F238E27FC236}">
                <a16:creationId xmlns:a16="http://schemas.microsoft.com/office/drawing/2014/main" id="{E3011FDB-E8A3-B014-6966-32EB959CF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681" y="1895167"/>
            <a:ext cx="4200637" cy="2507737"/>
          </a:xfrm>
          <a:prstGeom prst="rect">
            <a:avLst/>
          </a:prstGeom>
        </p:spPr>
      </p:pic>
      <p:pic>
        <p:nvPicPr>
          <p:cNvPr id="12" name="Picture 11" descr="A red x in a circle&#10;&#10;AI-generated content may be incorrect.">
            <a:extLst>
              <a:ext uri="{FF2B5EF4-FFF2-40B4-BE49-F238E27FC236}">
                <a16:creationId xmlns:a16="http://schemas.microsoft.com/office/drawing/2014/main" id="{7B010A62-4E34-C016-455B-C4FCCEDED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870" y="3514610"/>
            <a:ext cx="547570" cy="5475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B1F118-C2B3-B988-1EA9-52FBB05E3F36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Teste tes connaissances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C96807-8338-8832-DD86-8C19E3E22994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Cet objet peut-il aller dans le sac PMC: </a:t>
            </a:r>
            <a:r>
              <a:rPr lang="fr-FR" sz="2400" dirty="0">
                <a:solidFill>
                  <a:srgbClr val="C9D887"/>
                </a:solidFill>
                <a:latin typeface="Museo Sans 900" panose="02000000000000000000" pitchFamily="50" charset="0"/>
              </a:rPr>
              <a:t>oui</a:t>
            </a:r>
            <a:r>
              <a:rPr lang="fr-FR" dirty="0">
                <a:latin typeface="Museo Sans 100" panose="02000000000000000000" pitchFamily="50" charset="0"/>
              </a:rPr>
              <a:t> ou </a:t>
            </a:r>
            <a:r>
              <a:rPr lang="fr-FR" sz="2400" dirty="0">
                <a:solidFill>
                  <a:srgbClr val="CE5D51"/>
                </a:solidFill>
                <a:latin typeface="Museo Sans 900" panose="02000000000000000000" pitchFamily="50" charset="0"/>
              </a:rPr>
              <a:t>non</a:t>
            </a:r>
            <a:r>
              <a:rPr lang="fr-FR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14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ucket with a handle&#10;&#10;Description automatically generated">
            <a:extLst>
              <a:ext uri="{FF2B5EF4-FFF2-40B4-BE49-F238E27FC236}">
                <a16:creationId xmlns:a16="http://schemas.microsoft.com/office/drawing/2014/main" id="{0F18BD20-9A1E-13CA-C13C-CC8B0F1BC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40" b="91490" l="9992" r="89924">
                        <a14:foregroundMark x1="45258" y1="9738" x2="55575" y2="7532"/>
                        <a14:backgroundMark x1="59738" y1="8467" x2="55461" y2="7324"/>
                        <a14:backgroundMark x1="56181" y1="7578" x2="54149" y2="7578"/>
                        <a14:backgroundMark x1="24344" y1="70660" x2="27900" y2="87299"/>
                        <a14:backgroundMark x1="29805" y1="77265" x2="31922" y2="89162"/>
                        <a14:backgroundMark x1="31922" y1="89162" x2="32345" y2="89881"/>
                        <a14:backgroundMark x1="28620" y1="78281" x2="30525" y2="90686"/>
                        <a14:backgroundMark x1="30525" y1="90686" x2="32218" y2="91914"/>
                        <a14:backgroundMark x1="27350" y1="75572" x2="32811" y2="92887"/>
                        <a14:backgroundMark x1="26207" y1="75275" x2="26630" y2="78874"/>
                        <a14:backgroundMark x1="24471" y1="70406" x2="28069" y2="80864"/>
                        <a14:backgroundMark x1="67062" y1="84886" x2="70660" y2="83150"/>
                        <a14:backgroundMark x1="70364" y1="82303" x2="64606" y2="85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096" y="1711324"/>
            <a:ext cx="3183808" cy="31838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F228CD-03D5-EB87-9D2B-35ED9B48D2F3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Teste tes connaissances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FACF6A-5E3E-2D8B-4031-28C0B8BF1FAA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Cet objet peut-il aller dans le sac PMC: </a:t>
            </a:r>
            <a:r>
              <a:rPr lang="fr-FR" sz="2400" dirty="0">
                <a:solidFill>
                  <a:srgbClr val="C9D887"/>
                </a:solidFill>
                <a:latin typeface="Museo Sans 900" panose="02000000000000000000" pitchFamily="50" charset="0"/>
              </a:rPr>
              <a:t>oui</a:t>
            </a:r>
            <a:r>
              <a:rPr lang="fr-FR" dirty="0">
                <a:latin typeface="Museo Sans 100" panose="02000000000000000000" pitchFamily="50" charset="0"/>
              </a:rPr>
              <a:t> ou </a:t>
            </a:r>
            <a:r>
              <a:rPr lang="fr-FR" sz="2400" dirty="0">
                <a:solidFill>
                  <a:srgbClr val="CE5D51"/>
                </a:solidFill>
                <a:latin typeface="Museo Sans 900" panose="02000000000000000000" pitchFamily="50" charset="0"/>
              </a:rPr>
              <a:t>non</a:t>
            </a:r>
            <a:r>
              <a:rPr lang="fr-FR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983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bucket with a handle&#10;&#10;Description automatically generated">
            <a:extLst>
              <a:ext uri="{FF2B5EF4-FFF2-40B4-BE49-F238E27FC236}">
                <a16:creationId xmlns:a16="http://schemas.microsoft.com/office/drawing/2014/main" id="{BCE68D7C-6584-E0E7-9C5F-F817849B1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40" b="91490" l="9992" r="89924">
                        <a14:foregroundMark x1="45258" y1="9738" x2="55575" y2="7532"/>
                        <a14:backgroundMark x1="59738" y1="8467" x2="55461" y2="7324"/>
                        <a14:backgroundMark x1="56181" y1="7578" x2="54149" y2="7578"/>
                        <a14:backgroundMark x1="24344" y1="70660" x2="27900" y2="87299"/>
                        <a14:backgroundMark x1="29805" y1="77265" x2="31922" y2="89162"/>
                        <a14:backgroundMark x1="31922" y1="89162" x2="32345" y2="89881"/>
                        <a14:backgroundMark x1="28620" y1="78281" x2="30525" y2="90686"/>
                        <a14:backgroundMark x1="30525" y1="90686" x2="32218" y2="91914"/>
                        <a14:backgroundMark x1="27350" y1="75572" x2="32811" y2="92887"/>
                        <a14:backgroundMark x1="26207" y1="75275" x2="26630" y2="78874"/>
                        <a14:backgroundMark x1="24471" y1="70406" x2="28069" y2="80864"/>
                        <a14:backgroundMark x1="67062" y1="84886" x2="70660" y2="83150"/>
                        <a14:backgroundMark x1="70364" y1="82303" x2="64606" y2="85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096" y="1711324"/>
            <a:ext cx="3183808" cy="3183808"/>
          </a:xfrm>
          <a:prstGeom prst="rect">
            <a:avLst/>
          </a:prstGeom>
        </p:spPr>
      </p:pic>
      <p:pic>
        <p:nvPicPr>
          <p:cNvPr id="8" name="Picture 7" descr="A red x in a circle&#10;&#10;AI-generated content may be incorrect.">
            <a:extLst>
              <a:ext uri="{FF2B5EF4-FFF2-40B4-BE49-F238E27FC236}">
                <a16:creationId xmlns:a16="http://schemas.microsoft.com/office/drawing/2014/main" id="{E31BD794-59C8-C789-B405-C53868480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50" y="3979106"/>
            <a:ext cx="547570" cy="5475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C5BA4D-2EF5-D3E7-7F59-7AC473D868C5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Teste tes connaissances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155953-B414-01B5-8864-32A3027A9AC7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Cet objet peut-il aller dans le sac PMC: </a:t>
            </a:r>
            <a:r>
              <a:rPr lang="fr-FR" sz="2400" dirty="0">
                <a:solidFill>
                  <a:srgbClr val="C9D887"/>
                </a:solidFill>
                <a:latin typeface="Museo Sans 900" panose="02000000000000000000" pitchFamily="50" charset="0"/>
              </a:rPr>
              <a:t>oui</a:t>
            </a:r>
            <a:r>
              <a:rPr lang="fr-FR" dirty="0">
                <a:latin typeface="Museo Sans 100" panose="02000000000000000000" pitchFamily="50" charset="0"/>
              </a:rPr>
              <a:t> ou </a:t>
            </a:r>
            <a:r>
              <a:rPr lang="fr-FR" sz="2400" dirty="0">
                <a:solidFill>
                  <a:srgbClr val="CE5D51"/>
                </a:solidFill>
                <a:latin typeface="Museo Sans 900" panose="02000000000000000000" pitchFamily="50" charset="0"/>
              </a:rPr>
              <a:t>non</a:t>
            </a:r>
            <a:r>
              <a:rPr lang="fr-FR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3686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image">
            <a:extLst>
              <a:ext uri="{FF2B5EF4-FFF2-40B4-BE49-F238E27FC236}">
                <a16:creationId xmlns:a16="http://schemas.microsoft.com/office/drawing/2014/main" id="{0B657EB2-B1E1-EF57-76F7-761C2E4620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35505FF-22AA-C0B5-5868-D45ACA4F01E1}"/>
              </a:ext>
            </a:extLst>
          </p:cNvPr>
          <p:cNvSpPr/>
          <p:nvPr/>
        </p:nvSpPr>
        <p:spPr>
          <a:xfrm>
            <a:off x="1105326" y="1111674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C3C729-5596-A209-F7A1-DF2A58BA7640}"/>
              </a:ext>
            </a:extLst>
          </p:cNvPr>
          <p:cNvSpPr/>
          <p:nvPr/>
        </p:nvSpPr>
        <p:spPr>
          <a:xfrm>
            <a:off x="1105325" y="1895502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737C6B-0348-8FB8-D85B-428CE299C8B1}"/>
              </a:ext>
            </a:extLst>
          </p:cNvPr>
          <p:cNvSpPr/>
          <p:nvPr/>
        </p:nvSpPr>
        <p:spPr>
          <a:xfrm>
            <a:off x="1105324" y="2706695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E05F11-B16E-D768-7A8F-EADA910591DE}"/>
              </a:ext>
            </a:extLst>
          </p:cNvPr>
          <p:cNvSpPr/>
          <p:nvPr/>
        </p:nvSpPr>
        <p:spPr>
          <a:xfrm>
            <a:off x="1113502" y="3510626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07038F-C34F-6CFF-5FD2-01940322FA38}"/>
              </a:ext>
            </a:extLst>
          </p:cNvPr>
          <p:cNvSpPr txBox="1"/>
          <p:nvPr/>
        </p:nvSpPr>
        <p:spPr>
          <a:xfrm>
            <a:off x="1211179" y="1940440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578C37"/>
                </a:solidFill>
                <a:latin typeface="Museo Sans 900" panose="02000000000000000000" pitchFamily="50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EEF3C8-F3CE-8759-7994-4E6BCC0984DB}"/>
              </a:ext>
            </a:extLst>
          </p:cNvPr>
          <p:cNvSpPr txBox="1"/>
          <p:nvPr/>
        </p:nvSpPr>
        <p:spPr>
          <a:xfrm>
            <a:off x="1201561" y="2767787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578C37"/>
                </a:solidFill>
                <a:latin typeface="Museo Sans 900" panose="02000000000000000000" pitchFamily="50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317F9C-C2C1-76E1-142B-0AAA27E901AD}"/>
              </a:ext>
            </a:extLst>
          </p:cNvPr>
          <p:cNvSpPr txBox="1"/>
          <p:nvPr/>
        </p:nvSpPr>
        <p:spPr>
          <a:xfrm>
            <a:off x="1183929" y="3568018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578C37"/>
                </a:solidFill>
                <a:latin typeface="Museo Sans 900" panose="02000000000000000000" pitchFamily="50" charset="0"/>
              </a:rPr>
              <a:t>4</a:t>
            </a:r>
          </a:p>
        </p:txBody>
      </p:sp>
      <p:pic>
        <p:nvPicPr>
          <p:cNvPr id="20" name="Graphic 19" descr="Tick with solid fill">
            <a:extLst>
              <a:ext uri="{FF2B5EF4-FFF2-40B4-BE49-F238E27FC236}">
                <a16:creationId xmlns:a16="http://schemas.microsoft.com/office/drawing/2014/main" id="{9F11481A-51D9-C02E-2F30-5D4E97768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5648" y="1225677"/>
            <a:ext cx="360000" cy="360000"/>
          </a:xfrm>
          <a:prstGeom prst="rect">
            <a:avLst/>
          </a:prstGeom>
        </p:spPr>
      </p:pic>
      <p:pic>
        <p:nvPicPr>
          <p:cNvPr id="3" name="Picture 2" descr="A green and black text&#10;&#10;AI-generated content may be incorrect.">
            <a:extLst>
              <a:ext uri="{FF2B5EF4-FFF2-40B4-BE49-F238E27FC236}">
                <a16:creationId xmlns:a16="http://schemas.microsoft.com/office/drawing/2014/main" id="{7B7CEAD5-7D44-F3D3-6F5E-0C2307D893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65" y="4587728"/>
            <a:ext cx="1147850" cy="4316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A581FF-A1CE-251D-86F1-32652C653AE6}"/>
              </a:ext>
            </a:extLst>
          </p:cNvPr>
          <p:cNvSpPr txBox="1"/>
          <p:nvPr/>
        </p:nvSpPr>
        <p:spPr>
          <a:xfrm>
            <a:off x="1790663" y="1266042"/>
            <a:ext cx="3345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578C37"/>
                </a:solidFill>
                <a:latin typeface="Museo Sans 300" panose="02000000000000000000" pitchFamily="50" charset="0"/>
              </a:rPr>
              <a:t>Qu’est ce que le PMC?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519ADF-2AC7-C23D-C2A7-181364DE4D40}"/>
              </a:ext>
            </a:extLst>
          </p:cNvPr>
          <p:cNvSpPr txBox="1"/>
          <p:nvPr/>
        </p:nvSpPr>
        <p:spPr>
          <a:xfrm>
            <a:off x="1790663" y="2001995"/>
            <a:ext cx="3212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578C37"/>
                </a:solidFill>
                <a:latin typeface="Museo Sans 300" panose="02000000000000000000" pitchFamily="50" charset="0"/>
              </a:rPr>
              <a:t>Pourquoi bien trier?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108BC1-104E-E47C-4FA0-AC1AE9C7EC02}"/>
              </a:ext>
            </a:extLst>
          </p:cNvPr>
          <p:cNvSpPr txBox="1"/>
          <p:nvPr/>
        </p:nvSpPr>
        <p:spPr>
          <a:xfrm>
            <a:off x="1790663" y="2829342"/>
            <a:ext cx="3199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578C37"/>
                </a:solidFill>
                <a:latin typeface="Museo Sans 300" panose="02000000000000000000" pitchFamily="50" charset="0"/>
              </a:rPr>
              <a:t>Les instructions de refus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71F805-CF9C-1E45-13C1-B84A8321B59F}"/>
              </a:ext>
            </a:extLst>
          </p:cNvPr>
          <p:cNvSpPr txBox="1"/>
          <p:nvPr/>
        </p:nvSpPr>
        <p:spPr>
          <a:xfrm>
            <a:off x="1773140" y="3612155"/>
            <a:ext cx="3097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578C37"/>
                </a:solidFill>
                <a:latin typeface="Museo Sans 300" panose="02000000000000000000" pitchFamily="50" charset="0"/>
              </a:rPr>
              <a:t>Exemples</a:t>
            </a:r>
            <a:endParaRPr lang="en-BE" sz="1600" dirty="0">
              <a:solidFill>
                <a:srgbClr val="578C37"/>
              </a:solidFill>
              <a:latin typeface="Museo Sans 3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3375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721D3D-57A9-3D44-FC6F-5311B707591A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Pourquoi bien trier?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21FE4-688A-1A64-C85B-9F10DEE7CAF8}"/>
              </a:ext>
            </a:extLst>
          </p:cNvPr>
          <p:cNvSpPr/>
          <p:nvPr/>
        </p:nvSpPr>
        <p:spPr>
          <a:xfrm>
            <a:off x="503238" y="2743201"/>
            <a:ext cx="2409295" cy="1881188"/>
          </a:xfrm>
          <a:prstGeom prst="rect">
            <a:avLst/>
          </a:prstGeom>
          <a:solidFill>
            <a:srgbClr val="C9D88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578C37"/>
                </a:solidFill>
                <a:latin typeface="Museo Sans 100" panose="02000000000000000000" pitchFamily="50" charset="0"/>
              </a:rPr>
              <a:t>Pour la sécurité du personnel et des machines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444DEC-C021-1026-104F-61842D71A3CD}"/>
              </a:ext>
            </a:extLst>
          </p:cNvPr>
          <p:cNvSpPr/>
          <p:nvPr/>
        </p:nvSpPr>
        <p:spPr>
          <a:xfrm>
            <a:off x="6231467" y="2743201"/>
            <a:ext cx="2409295" cy="1881188"/>
          </a:xfrm>
          <a:prstGeom prst="rect">
            <a:avLst/>
          </a:prstGeom>
          <a:solidFill>
            <a:srgbClr val="C9D88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rgbClr val="578C37"/>
                </a:solidFill>
                <a:latin typeface="Museo Sans 100" panose="02000000000000000000" pitchFamily="50" charset="0"/>
              </a:rPr>
              <a:t>Pour mieux recycler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C88D86-8DDF-AE30-C95C-6AF5A1A9B18D}"/>
              </a:ext>
            </a:extLst>
          </p:cNvPr>
          <p:cNvSpPr/>
          <p:nvPr/>
        </p:nvSpPr>
        <p:spPr>
          <a:xfrm>
            <a:off x="3367352" y="2743201"/>
            <a:ext cx="2409295" cy="1881188"/>
          </a:xfrm>
          <a:prstGeom prst="rect">
            <a:avLst/>
          </a:prstGeom>
          <a:solidFill>
            <a:srgbClr val="C9D88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578C37"/>
                </a:solidFill>
                <a:latin typeface="Museo Sans 100" panose="02000000000000000000" pitchFamily="50" charset="0"/>
              </a:rPr>
              <a:t>Pour mieux trier dans les centres de tri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197060-C200-E17F-983B-FE2E720BB7DD}"/>
              </a:ext>
            </a:extLst>
          </p:cNvPr>
          <p:cNvSpPr txBox="1"/>
          <p:nvPr/>
        </p:nvSpPr>
        <p:spPr>
          <a:xfrm>
            <a:off x="1291325" y="1738579"/>
            <a:ext cx="83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>
                <a:solidFill>
                  <a:srgbClr val="4F72B8"/>
                </a:solidFill>
                <a:latin typeface="Museo Sans 900" panose="02000000000000000000" pitchFamily="50" charset="0"/>
              </a:rPr>
              <a:t>1</a:t>
            </a:r>
            <a:endParaRPr lang="en-BE" sz="8000">
              <a:solidFill>
                <a:srgbClr val="4F72B8"/>
              </a:solidFill>
              <a:latin typeface="Museo Sans 900" panose="02000000000000000000" pitchFamily="50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0C6AA5-02AC-296F-081B-D987655BB3F8}"/>
              </a:ext>
            </a:extLst>
          </p:cNvPr>
          <p:cNvSpPr txBox="1"/>
          <p:nvPr/>
        </p:nvSpPr>
        <p:spPr>
          <a:xfrm>
            <a:off x="4173152" y="1738578"/>
            <a:ext cx="83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>
                <a:solidFill>
                  <a:srgbClr val="4F72B8"/>
                </a:solidFill>
                <a:latin typeface="Museo Sans 900" panose="02000000000000000000" pitchFamily="50" charset="0"/>
              </a:rPr>
              <a:t>2</a:t>
            </a:r>
            <a:endParaRPr lang="en-BE" sz="8000">
              <a:solidFill>
                <a:srgbClr val="4F72B8"/>
              </a:solidFill>
              <a:latin typeface="Museo Sans 900" panose="02000000000000000000" pitchFamily="50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B958E2-553D-73CC-A17A-99F57D1D042A}"/>
              </a:ext>
            </a:extLst>
          </p:cNvPr>
          <p:cNvSpPr txBox="1"/>
          <p:nvPr/>
        </p:nvSpPr>
        <p:spPr>
          <a:xfrm>
            <a:off x="7019555" y="1738577"/>
            <a:ext cx="83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>
                <a:solidFill>
                  <a:srgbClr val="4F72B8"/>
                </a:solidFill>
                <a:latin typeface="Museo Sans 900" panose="02000000000000000000" pitchFamily="50" charset="0"/>
              </a:rPr>
              <a:t>3</a:t>
            </a:r>
            <a:endParaRPr lang="en-BE" sz="8000">
              <a:solidFill>
                <a:srgbClr val="4F72B8"/>
              </a:solidFill>
              <a:latin typeface="Museo Sans 9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92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  <p:bldP spid="22" grpId="0"/>
      <p:bldP spid="23" grpId="0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outline of a map&#10;&#10;AI-generated content may be incorrect.">
            <a:extLst>
              <a:ext uri="{FF2B5EF4-FFF2-40B4-BE49-F238E27FC236}">
                <a16:creationId xmlns:a16="http://schemas.microsoft.com/office/drawing/2014/main" id="{EFFFA843-F61C-D647-5F13-33B64A6C5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419" y="577016"/>
            <a:ext cx="4795157" cy="47951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721D3D-57A9-3D44-FC6F-5311B707591A}"/>
              </a:ext>
            </a:extLst>
          </p:cNvPr>
          <p:cNvSpPr txBox="1"/>
          <p:nvPr/>
        </p:nvSpPr>
        <p:spPr>
          <a:xfrm>
            <a:off x="425303" y="502460"/>
            <a:ext cx="58061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Où va le PMC collecté? </a:t>
            </a:r>
          </a:p>
        </p:txBody>
      </p:sp>
      <p:pic>
        <p:nvPicPr>
          <p:cNvPr id="6" name="Graphic 5" descr="Marker with solid fill">
            <a:extLst>
              <a:ext uri="{FF2B5EF4-FFF2-40B4-BE49-F238E27FC236}">
                <a16:creationId xmlns:a16="http://schemas.microsoft.com/office/drawing/2014/main" id="{0705B693-103C-542E-5707-94D6C68BC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4685" y="1795945"/>
            <a:ext cx="734907" cy="734907"/>
          </a:xfrm>
          <a:prstGeom prst="rect">
            <a:avLst/>
          </a:prstGeom>
        </p:spPr>
      </p:pic>
      <p:pic>
        <p:nvPicPr>
          <p:cNvPr id="12" name="Graphic 11" descr="Marker with solid fill">
            <a:extLst>
              <a:ext uri="{FF2B5EF4-FFF2-40B4-BE49-F238E27FC236}">
                <a16:creationId xmlns:a16="http://schemas.microsoft.com/office/drawing/2014/main" id="{50187180-AFB9-06FC-46BB-8C89654C9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73917" y="1061920"/>
            <a:ext cx="734907" cy="734907"/>
          </a:xfrm>
          <a:prstGeom prst="rect">
            <a:avLst/>
          </a:prstGeom>
        </p:spPr>
      </p:pic>
      <p:pic>
        <p:nvPicPr>
          <p:cNvPr id="13" name="Graphic 12" descr="Marker with solid fill">
            <a:extLst>
              <a:ext uri="{FF2B5EF4-FFF2-40B4-BE49-F238E27FC236}">
                <a16:creationId xmlns:a16="http://schemas.microsoft.com/office/drawing/2014/main" id="{93E195E3-D5DB-AF00-9DB3-A9E2691DC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5032" y="1490793"/>
            <a:ext cx="734907" cy="734907"/>
          </a:xfrm>
          <a:prstGeom prst="rect">
            <a:avLst/>
          </a:prstGeom>
        </p:spPr>
      </p:pic>
      <p:pic>
        <p:nvPicPr>
          <p:cNvPr id="14" name="Graphic 13" descr="Marker with solid fill">
            <a:extLst>
              <a:ext uri="{FF2B5EF4-FFF2-40B4-BE49-F238E27FC236}">
                <a16:creationId xmlns:a16="http://schemas.microsoft.com/office/drawing/2014/main" id="{78B4AF88-00BD-13D0-AD06-01F2CC610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9010" y="2478329"/>
            <a:ext cx="734907" cy="734907"/>
          </a:xfrm>
          <a:prstGeom prst="rect">
            <a:avLst/>
          </a:prstGeom>
        </p:spPr>
      </p:pic>
      <p:pic>
        <p:nvPicPr>
          <p:cNvPr id="15" name="Graphic 14" descr="Marker with solid fill">
            <a:extLst>
              <a:ext uri="{FF2B5EF4-FFF2-40B4-BE49-F238E27FC236}">
                <a16:creationId xmlns:a16="http://schemas.microsoft.com/office/drawing/2014/main" id="{6C3C8B0D-8FFF-BFE6-4F17-AF5DFE2CA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7543" y="2900310"/>
            <a:ext cx="734907" cy="734907"/>
          </a:xfrm>
          <a:prstGeom prst="rect">
            <a:avLst/>
          </a:prstGeom>
        </p:spPr>
      </p:pic>
      <p:pic>
        <p:nvPicPr>
          <p:cNvPr id="16" name="Graphic 15" descr="Marker with solid fill">
            <a:extLst>
              <a:ext uri="{FF2B5EF4-FFF2-40B4-BE49-F238E27FC236}">
                <a16:creationId xmlns:a16="http://schemas.microsoft.com/office/drawing/2014/main" id="{9F56B0C8-4530-561D-06F6-32F7F69D7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2652" y="2430033"/>
            <a:ext cx="734907" cy="73490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6E25EF9-4551-0DE0-59F2-67AE6898E1DF}"/>
              </a:ext>
            </a:extLst>
          </p:cNvPr>
          <p:cNvSpPr/>
          <p:nvPr/>
        </p:nvSpPr>
        <p:spPr>
          <a:xfrm>
            <a:off x="5338854" y="2117982"/>
            <a:ext cx="1253143" cy="260601"/>
          </a:xfrm>
          <a:prstGeom prst="rect">
            <a:avLst/>
          </a:prstGeom>
          <a:solidFill>
            <a:srgbClr val="578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err="1">
                <a:latin typeface="Museo Sans 500" panose="02000000000000000000" pitchFamily="50" charset="0"/>
              </a:rPr>
              <a:t>Prezero</a:t>
            </a:r>
            <a:r>
              <a:rPr lang="en-GB" sz="1000" dirty="0">
                <a:latin typeface="Museo Sans 500" panose="02000000000000000000" pitchFamily="50" charset="0"/>
              </a:rPr>
              <a:t> Evergem</a:t>
            </a:r>
            <a:endParaRPr lang="en-BE" sz="1000" dirty="0">
              <a:latin typeface="Museo Sans 500" panose="020000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4C79F6-C599-3F93-9B57-52E0DDCABFFB}"/>
              </a:ext>
            </a:extLst>
          </p:cNvPr>
          <p:cNvSpPr/>
          <p:nvPr/>
        </p:nvSpPr>
        <p:spPr>
          <a:xfrm>
            <a:off x="4321812" y="2420194"/>
            <a:ext cx="1360651" cy="260601"/>
          </a:xfrm>
          <a:prstGeom prst="rect">
            <a:avLst/>
          </a:prstGeom>
          <a:solidFill>
            <a:srgbClr val="578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err="1">
                <a:latin typeface="Museo Sans 500" panose="02000000000000000000" pitchFamily="50" charset="0"/>
              </a:rPr>
              <a:t>Vanheede</a:t>
            </a:r>
            <a:r>
              <a:rPr lang="en-GB" sz="1000" dirty="0">
                <a:latin typeface="Museo Sans 500" panose="02000000000000000000" pitchFamily="50" charset="0"/>
              </a:rPr>
              <a:t> </a:t>
            </a:r>
            <a:r>
              <a:rPr lang="en-GB" sz="1000" dirty="0" err="1">
                <a:latin typeface="Museo Sans 500" panose="02000000000000000000" pitchFamily="50" charset="0"/>
              </a:rPr>
              <a:t>Rumbeke</a:t>
            </a:r>
            <a:endParaRPr lang="en-BE" sz="1000" dirty="0">
              <a:latin typeface="Museo Sans 500" panose="02000000000000000000" pitchFamily="5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92DCE8-7B52-7C57-837D-713497B89C62}"/>
              </a:ext>
            </a:extLst>
          </p:cNvPr>
          <p:cNvSpPr/>
          <p:nvPr/>
        </p:nvSpPr>
        <p:spPr>
          <a:xfrm>
            <a:off x="5538567" y="3109305"/>
            <a:ext cx="920385" cy="260601"/>
          </a:xfrm>
          <a:prstGeom prst="rect">
            <a:avLst/>
          </a:prstGeom>
          <a:solidFill>
            <a:srgbClr val="578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err="1">
                <a:latin typeface="Museo Sans 500" panose="02000000000000000000" pitchFamily="50" charset="0"/>
              </a:rPr>
              <a:t>Val’Up</a:t>
            </a:r>
            <a:r>
              <a:rPr lang="en-GB" sz="1000" dirty="0">
                <a:latin typeface="Museo Sans 500" panose="02000000000000000000" pitchFamily="50" charset="0"/>
              </a:rPr>
              <a:t> </a:t>
            </a:r>
            <a:r>
              <a:rPr lang="en-GB" sz="1000" dirty="0" err="1">
                <a:latin typeface="Museo Sans 500" panose="02000000000000000000" pitchFamily="50" charset="0"/>
              </a:rPr>
              <a:t>Ghlin</a:t>
            </a:r>
            <a:endParaRPr lang="en-BE" sz="1000" dirty="0">
              <a:latin typeface="Museo Sans 500" panose="02000000000000000000" pitchFamily="50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27235C-2016-0E4D-0FA0-B6268E332DAA}"/>
              </a:ext>
            </a:extLst>
          </p:cNvPr>
          <p:cNvSpPr/>
          <p:nvPr/>
        </p:nvSpPr>
        <p:spPr>
          <a:xfrm>
            <a:off x="6047441" y="3528925"/>
            <a:ext cx="1175110" cy="260601"/>
          </a:xfrm>
          <a:prstGeom prst="rect">
            <a:avLst/>
          </a:prstGeom>
          <a:solidFill>
            <a:srgbClr val="578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err="1">
                <a:latin typeface="Museo Sans 500" panose="02000000000000000000" pitchFamily="50" charset="0"/>
              </a:rPr>
              <a:t>Valtris</a:t>
            </a:r>
            <a:r>
              <a:rPr lang="en-GB" sz="1000" dirty="0">
                <a:latin typeface="Museo Sans 500" panose="02000000000000000000" pitchFamily="50" charset="0"/>
              </a:rPr>
              <a:t> Charleroi</a:t>
            </a:r>
            <a:endParaRPr lang="en-BE" sz="1000" dirty="0">
              <a:latin typeface="Museo Sans 500" panose="02000000000000000000" pitchFamily="50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E1AAB3-8BC3-AEEB-9C72-FF8B00E12789}"/>
              </a:ext>
            </a:extLst>
          </p:cNvPr>
          <p:cNvSpPr/>
          <p:nvPr/>
        </p:nvSpPr>
        <p:spPr>
          <a:xfrm>
            <a:off x="7546861" y="3057499"/>
            <a:ext cx="786488" cy="260601"/>
          </a:xfrm>
          <a:prstGeom prst="rect">
            <a:avLst/>
          </a:prstGeom>
          <a:solidFill>
            <a:srgbClr val="578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latin typeface="Museo Sans 500" panose="02000000000000000000" pitchFamily="50" charset="0"/>
              </a:rPr>
              <a:t>Sitel </a:t>
            </a:r>
            <a:r>
              <a:rPr lang="en-GB" sz="1000" dirty="0" err="1">
                <a:latin typeface="Museo Sans 500" panose="02000000000000000000" pitchFamily="50" charset="0"/>
              </a:rPr>
              <a:t>Engis</a:t>
            </a:r>
            <a:endParaRPr lang="en-BE" sz="1000" dirty="0">
              <a:latin typeface="Museo Sans 500" panose="02000000000000000000" pitchFamily="50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E555028-F774-D022-B265-29F334C6723F}"/>
              </a:ext>
            </a:extLst>
          </p:cNvPr>
          <p:cNvSpPr/>
          <p:nvPr/>
        </p:nvSpPr>
        <p:spPr>
          <a:xfrm>
            <a:off x="6316754" y="1691410"/>
            <a:ext cx="866902" cy="358324"/>
          </a:xfrm>
          <a:prstGeom prst="rect">
            <a:avLst/>
          </a:prstGeom>
          <a:solidFill>
            <a:srgbClr val="578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err="1">
                <a:latin typeface="Museo Sans 500" panose="02000000000000000000" pitchFamily="50" charset="0"/>
              </a:rPr>
              <a:t>Indaver</a:t>
            </a:r>
            <a:r>
              <a:rPr lang="en-GB" sz="1000" dirty="0">
                <a:latin typeface="Museo Sans 500" panose="02000000000000000000" pitchFamily="50" charset="0"/>
              </a:rPr>
              <a:t> </a:t>
            </a:r>
            <a:r>
              <a:rPr lang="en-GB" sz="1000" dirty="0" err="1">
                <a:latin typeface="Museo Sans 500" panose="02000000000000000000" pitchFamily="50" charset="0"/>
              </a:rPr>
              <a:t>Willebroek</a:t>
            </a:r>
            <a:endParaRPr lang="en-BE" sz="1000" dirty="0">
              <a:latin typeface="Museo Sans 500" panose="020000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964D25-E6B8-B196-4DCF-26A2F50D396E}"/>
              </a:ext>
            </a:extLst>
          </p:cNvPr>
          <p:cNvSpPr txBox="1"/>
          <p:nvPr/>
        </p:nvSpPr>
        <p:spPr>
          <a:xfrm>
            <a:off x="425303" y="1081320"/>
            <a:ext cx="7971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Il existe six centres de tri PMC en Belgique.</a:t>
            </a:r>
            <a:br>
              <a:rPr lang="fr-FR" dirty="0">
                <a:latin typeface="Museo Sans 100" panose="02000000000000000000" pitchFamily="50" charset="0"/>
              </a:rPr>
            </a:br>
            <a:r>
              <a:rPr lang="fr-FR" dirty="0">
                <a:latin typeface="Museo Sans 100" panose="02000000000000000000" pitchFamily="50" charset="0"/>
              </a:rPr>
              <a:t>qui traitent le PMC.</a:t>
            </a:r>
          </a:p>
        </p:txBody>
      </p:sp>
    </p:spTree>
    <p:extLst>
      <p:ext uri="{BB962C8B-B14F-4D97-AF65-F5344CB8AC3E}">
        <p14:creationId xmlns:p14="http://schemas.microsoft.com/office/powerpoint/2010/main" val="18149858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721D3D-57A9-3D44-FC6F-5311B707591A}"/>
              </a:ext>
            </a:extLst>
          </p:cNvPr>
          <p:cNvSpPr txBox="1"/>
          <p:nvPr/>
        </p:nvSpPr>
        <p:spPr>
          <a:xfrm>
            <a:off x="425303" y="502460"/>
            <a:ext cx="58061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Le processus de tri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08D12-0756-F471-3E04-C016E432757C}"/>
              </a:ext>
            </a:extLst>
          </p:cNvPr>
          <p:cNvSpPr txBox="1"/>
          <p:nvPr/>
        </p:nvSpPr>
        <p:spPr>
          <a:xfrm>
            <a:off x="503239" y="1131888"/>
            <a:ext cx="21857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dirty="0">
                <a:latin typeface="Museo Sans 100" panose="02000000000000000000" pitchFamily="50" charset="0"/>
              </a:rPr>
              <a:t>Il est important que le PMC contienne </a:t>
            </a:r>
            <a:r>
              <a:rPr lang="fr-FR" dirty="0">
                <a:latin typeface="Museo Sans 700" panose="02000000000000000000" pitchFamily="50" charset="0"/>
              </a:rPr>
              <a:t>le moins d’erreurs possible</a:t>
            </a:r>
            <a:r>
              <a:rPr lang="fr-FR" dirty="0">
                <a:latin typeface="Museo Sans 100" panose="02000000000000000000" pitchFamily="50" charset="0"/>
              </a:rPr>
              <a:t> pour pouvoir être trié correctement dans le centre de tri et ensuite être recyclé.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EE5477-9BA2-585A-B5A0-31E8B2BFC28D}"/>
              </a:ext>
            </a:extLst>
          </p:cNvPr>
          <p:cNvSpPr txBox="1"/>
          <p:nvPr/>
        </p:nvSpPr>
        <p:spPr>
          <a:xfrm>
            <a:off x="2834269" y="4602042"/>
            <a:ext cx="5499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  <a:hlinkClick r:id="rId4"/>
              </a:rPr>
              <a:t>Que devient votre PMC dans le centre de tri?</a:t>
            </a:r>
            <a:endParaRPr lang="en-BE" dirty="0">
              <a:latin typeface="Museo Sans 100" panose="02000000000000000000" pitchFamily="50" charset="0"/>
            </a:endParaRPr>
          </a:p>
        </p:txBody>
      </p:sp>
      <p:pic>
        <p:nvPicPr>
          <p:cNvPr id="5" name="Online Media 4" title="Que devient votre PMC dans le centre de tri ?">
            <a:hlinkClick r:id="" action="ppaction://media"/>
            <a:extLst>
              <a:ext uri="{FF2B5EF4-FFF2-40B4-BE49-F238E27FC236}">
                <a16:creationId xmlns:a16="http://schemas.microsoft.com/office/drawing/2014/main" id="{CB28DF64-2EA1-AB01-0D2A-8189CB409D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907394" y="1131888"/>
            <a:ext cx="5641802" cy="347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8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image">
            <a:extLst>
              <a:ext uri="{FF2B5EF4-FFF2-40B4-BE49-F238E27FC236}">
                <a16:creationId xmlns:a16="http://schemas.microsoft.com/office/drawing/2014/main" id="{0B657EB2-B1E1-EF57-76F7-761C2E4620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35505FF-22AA-C0B5-5868-D45ACA4F01E1}"/>
              </a:ext>
            </a:extLst>
          </p:cNvPr>
          <p:cNvSpPr/>
          <p:nvPr/>
        </p:nvSpPr>
        <p:spPr>
          <a:xfrm>
            <a:off x="1105326" y="1111674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C3C729-5596-A209-F7A1-DF2A58BA7640}"/>
              </a:ext>
            </a:extLst>
          </p:cNvPr>
          <p:cNvSpPr/>
          <p:nvPr/>
        </p:nvSpPr>
        <p:spPr>
          <a:xfrm>
            <a:off x="1105325" y="1895502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737C6B-0348-8FB8-D85B-428CE299C8B1}"/>
              </a:ext>
            </a:extLst>
          </p:cNvPr>
          <p:cNvSpPr/>
          <p:nvPr/>
        </p:nvSpPr>
        <p:spPr>
          <a:xfrm>
            <a:off x="1105324" y="2706695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E05F11-B16E-D768-7A8F-EADA910591DE}"/>
              </a:ext>
            </a:extLst>
          </p:cNvPr>
          <p:cNvSpPr/>
          <p:nvPr/>
        </p:nvSpPr>
        <p:spPr>
          <a:xfrm>
            <a:off x="1113502" y="3510626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EEF3C8-F3CE-8759-7994-4E6BCC0984DB}"/>
              </a:ext>
            </a:extLst>
          </p:cNvPr>
          <p:cNvSpPr txBox="1"/>
          <p:nvPr/>
        </p:nvSpPr>
        <p:spPr>
          <a:xfrm>
            <a:off x="1201561" y="2767787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578C37"/>
                </a:solidFill>
                <a:latin typeface="Museo Sans 900" panose="02000000000000000000" pitchFamily="50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317F9C-C2C1-76E1-142B-0AAA27E901AD}"/>
              </a:ext>
            </a:extLst>
          </p:cNvPr>
          <p:cNvSpPr txBox="1"/>
          <p:nvPr/>
        </p:nvSpPr>
        <p:spPr>
          <a:xfrm>
            <a:off x="1183929" y="3559309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578C37"/>
                </a:solidFill>
                <a:latin typeface="Museo Sans 900" panose="02000000000000000000" pitchFamily="50" charset="0"/>
              </a:rPr>
              <a:t>4</a:t>
            </a:r>
          </a:p>
        </p:txBody>
      </p:sp>
      <p:pic>
        <p:nvPicPr>
          <p:cNvPr id="20" name="Graphic 19" descr="Tick with solid fill">
            <a:extLst>
              <a:ext uri="{FF2B5EF4-FFF2-40B4-BE49-F238E27FC236}">
                <a16:creationId xmlns:a16="http://schemas.microsoft.com/office/drawing/2014/main" id="{9F11481A-51D9-C02E-2F30-5D4E97768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5648" y="1225677"/>
            <a:ext cx="360000" cy="360000"/>
          </a:xfrm>
          <a:prstGeom prst="rect">
            <a:avLst/>
          </a:prstGeom>
        </p:spPr>
      </p:pic>
      <p:pic>
        <p:nvPicPr>
          <p:cNvPr id="3" name="Graphic 2" descr="Tick with solid fill">
            <a:extLst>
              <a:ext uri="{FF2B5EF4-FFF2-40B4-BE49-F238E27FC236}">
                <a16:creationId xmlns:a16="http://schemas.microsoft.com/office/drawing/2014/main" id="{CDD6A642-CAD6-9DD8-60EC-96AE7DDD9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7367" y="1988308"/>
            <a:ext cx="360000" cy="360000"/>
          </a:xfrm>
          <a:prstGeom prst="rect">
            <a:avLst/>
          </a:prstGeom>
        </p:spPr>
      </p:pic>
      <p:pic>
        <p:nvPicPr>
          <p:cNvPr id="4" name="Picture 3" descr="A green and black text&#10;&#10;AI-generated content may be incorrect.">
            <a:extLst>
              <a:ext uri="{FF2B5EF4-FFF2-40B4-BE49-F238E27FC236}">
                <a16:creationId xmlns:a16="http://schemas.microsoft.com/office/drawing/2014/main" id="{CDDAA5E4-9D47-01ED-7817-1C5359DDC8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65" y="4587728"/>
            <a:ext cx="1147850" cy="4316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E452CE-1CC8-9B7F-8AE7-95E16E2F2592}"/>
              </a:ext>
            </a:extLst>
          </p:cNvPr>
          <p:cNvSpPr txBox="1"/>
          <p:nvPr/>
        </p:nvSpPr>
        <p:spPr>
          <a:xfrm>
            <a:off x="1790663" y="1266042"/>
            <a:ext cx="3345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578C37"/>
                </a:solidFill>
                <a:latin typeface="Museo Sans 300" panose="02000000000000000000" pitchFamily="50" charset="0"/>
              </a:rPr>
              <a:t>Qu’est ce que le PMC?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476F8-E8D4-A478-EA7E-2C30ADD7EB7C}"/>
              </a:ext>
            </a:extLst>
          </p:cNvPr>
          <p:cNvSpPr txBox="1"/>
          <p:nvPr/>
        </p:nvSpPr>
        <p:spPr>
          <a:xfrm>
            <a:off x="1790663" y="2001995"/>
            <a:ext cx="3212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578C37"/>
                </a:solidFill>
                <a:latin typeface="Museo Sans 300" panose="02000000000000000000" pitchFamily="50" charset="0"/>
              </a:rPr>
              <a:t>Pourquoi bien trier?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62B604-757E-59D7-4C2D-00795FF7B0F7}"/>
              </a:ext>
            </a:extLst>
          </p:cNvPr>
          <p:cNvSpPr txBox="1"/>
          <p:nvPr/>
        </p:nvSpPr>
        <p:spPr>
          <a:xfrm>
            <a:off x="1790663" y="2829342"/>
            <a:ext cx="3199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578C37"/>
                </a:solidFill>
                <a:latin typeface="Museo Sans 300" panose="02000000000000000000" pitchFamily="50" charset="0"/>
              </a:rPr>
              <a:t>Les instructions de refus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8C6DC0-88F9-7BF4-963F-64B5EE062B94}"/>
              </a:ext>
            </a:extLst>
          </p:cNvPr>
          <p:cNvSpPr txBox="1"/>
          <p:nvPr/>
        </p:nvSpPr>
        <p:spPr>
          <a:xfrm>
            <a:off x="1773140" y="3612155"/>
            <a:ext cx="3097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578C37"/>
                </a:solidFill>
                <a:latin typeface="Museo Sans 300" panose="02000000000000000000" pitchFamily="50" charset="0"/>
              </a:rPr>
              <a:t>Exemples</a:t>
            </a:r>
            <a:endParaRPr lang="en-BE" sz="1600" dirty="0">
              <a:solidFill>
                <a:srgbClr val="578C37"/>
              </a:solidFill>
              <a:latin typeface="Museo Sans 3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811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633E136-59B4-4302-F29F-980DC22A7C7E}"/>
              </a:ext>
            </a:extLst>
          </p:cNvPr>
          <p:cNvSpPr>
            <a:spLocks noChangeAspect="1"/>
          </p:cNvSpPr>
          <p:nvPr/>
        </p:nvSpPr>
        <p:spPr>
          <a:xfrm>
            <a:off x="6208502" y="1387236"/>
            <a:ext cx="826790" cy="800952"/>
          </a:xfrm>
          <a:prstGeom prst="ellipse">
            <a:avLst/>
          </a:prstGeom>
          <a:solidFill>
            <a:srgbClr val="4F72B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21D3D-57A9-3D44-FC6F-5311B707591A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Qu’est ce que le PMC?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19DBA7A-4A75-CAF3-59C8-8BBE7B441223}"/>
              </a:ext>
            </a:extLst>
          </p:cNvPr>
          <p:cNvSpPr>
            <a:spLocks noChangeAspect="1"/>
          </p:cNvSpPr>
          <p:nvPr/>
        </p:nvSpPr>
        <p:spPr>
          <a:xfrm>
            <a:off x="3998439" y="1387236"/>
            <a:ext cx="826790" cy="800952"/>
          </a:xfrm>
          <a:prstGeom prst="ellipse">
            <a:avLst/>
          </a:prstGeom>
          <a:solidFill>
            <a:srgbClr val="4F72B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DFE00-1083-3B97-25C8-84A74A4BA458}"/>
              </a:ext>
            </a:extLst>
          </p:cNvPr>
          <p:cNvSpPr txBox="1"/>
          <p:nvPr/>
        </p:nvSpPr>
        <p:spPr>
          <a:xfrm>
            <a:off x="4090769" y="1442301"/>
            <a:ext cx="647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4F72B8"/>
                </a:solidFill>
                <a:latin typeface="Museo Sans 900" panose="02000000000000000000" pitchFamily="50" charset="0"/>
              </a:rPr>
              <a:t>M</a:t>
            </a:r>
            <a:endParaRPr lang="en-BE" sz="4000" dirty="0">
              <a:solidFill>
                <a:srgbClr val="4F72B8"/>
              </a:solidFill>
              <a:latin typeface="Museo Sans 900" panose="02000000000000000000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7F6E51-514B-0226-12F9-6063826046A4}"/>
              </a:ext>
            </a:extLst>
          </p:cNvPr>
          <p:cNvSpPr txBox="1"/>
          <p:nvPr/>
        </p:nvSpPr>
        <p:spPr>
          <a:xfrm>
            <a:off x="6338005" y="1440119"/>
            <a:ext cx="567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4F72B8"/>
                </a:solidFill>
                <a:latin typeface="Museo Sans 900" panose="02000000000000000000" pitchFamily="50" charset="0"/>
              </a:rPr>
              <a:t>C</a:t>
            </a:r>
            <a:endParaRPr lang="en-BE" sz="4000" dirty="0">
              <a:solidFill>
                <a:srgbClr val="4F72B8"/>
              </a:solidFill>
              <a:latin typeface="Museo Sans 900" panose="02000000000000000000" pitchFamily="50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5B9C23B-5CF7-E14A-E1EA-EC2D62BC4AA7}"/>
              </a:ext>
            </a:extLst>
          </p:cNvPr>
          <p:cNvSpPr>
            <a:spLocks noChangeAspect="1"/>
          </p:cNvSpPr>
          <p:nvPr/>
        </p:nvSpPr>
        <p:spPr>
          <a:xfrm>
            <a:off x="1775780" y="1368681"/>
            <a:ext cx="857410" cy="830616"/>
          </a:xfrm>
          <a:prstGeom prst="ellipse">
            <a:avLst/>
          </a:prstGeom>
          <a:solidFill>
            <a:srgbClr val="4F72B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6AA3C9-6390-0BE1-DE5C-D737FF83B854}"/>
              </a:ext>
            </a:extLst>
          </p:cNvPr>
          <p:cNvSpPr txBox="1"/>
          <p:nvPr/>
        </p:nvSpPr>
        <p:spPr>
          <a:xfrm>
            <a:off x="1949447" y="1453264"/>
            <a:ext cx="510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4F72B8"/>
                </a:solidFill>
                <a:latin typeface="Museo Sans 900" panose="02000000000000000000" pitchFamily="50" charset="0"/>
              </a:rPr>
              <a:t>P</a:t>
            </a:r>
            <a:endParaRPr lang="en-BE" sz="4000" dirty="0">
              <a:solidFill>
                <a:srgbClr val="4F72B8"/>
              </a:solidFill>
              <a:latin typeface="Museo Sans 9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4043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4B3FC-4D08-C99E-D4AB-7B2EBD95A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24270B-D691-A2A3-9E3F-FB9E226CAC7F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Instructions de refus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2204A5-6E0C-332A-B314-AFB24CC00DB6}"/>
              </a:ext>
            </a:extLst>
          </p:cNvPr>
          <p:cNvSpPr txBox="1"/>
          <p:nvPr/>
        </p:nvSpPr>
        <p:spPr>
          <a:xfrm>
            <a:off x="-40105" y="3659488"/>
            <a:ext cx="885524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NL" sz="7000" dirty="0">
                <a:solidFill>
                  <a:srgbClr val="C9D887"/>
                </a:solidFill>
                <a:latin typeface="Museo Sans 100" panose="02000000000000000000" pitchFamily="50" charset="0"/>
              </a:rPr>
              <a:t>Passe à l’action!</a:t>
            </a:r>
            <a:endParaRPr lang="nl-BE" sz="7000" dirty="0">
              <a:solidFill>
                <a:srgbClr val="C9D887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F0ECDD-2ECC-A634-A7F7-CAA1B96BA95B}"/>
              </a:ext>
            </a:extLst>
          </p:cNvPr>
          <p:cNvSpPr txBox="1"/>
          <p:nvPr/>
        </p:nvSpPr>
        <p:spPr>
          <a:xfrm>
            <a:off x="425303" y="1081320"/>
            <a:ext cx="7971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Pourquoi ne peux-tu pas collecter n’importe quel sac? </a:t>
            </a:r>
            <a:br>
              <a:rPr lang="fr-FR" dirty="0">
                <a:latin typeface="Museo Sans 100" panose="02000000000000000000" pitchFamily="50" charset="0"/>
              </a:rPr>
            </a:br>
            <a:r>
              <a:rPr lang="fr-FR" dirty="0">
                <a:latin typeface="Museo Sans 100" panose="02000000000000000000" pitchFamily="50" charset="0"/>
              </a:rPr>
              <a:t>Les intrus présents dans le PMC perturbent la collecte, le tri et le recyclage. </a:t>
            </a:r>
          </a:p>
        </p:txBody>
      </p:sp>
    </p:spTree>
    <p:extLst>
      <p:ext uri="{BB962C8B-B14F-4D97-AF65-F5344CB8AC3E}">
        <p14:creationId xmlns:p14="http://schemas.microsoft.com/office/powerpoint/2010/main" val="245258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1135C-AC4F-5511-7C18-2636032E3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DE87EB-D6EA-0BC9-B294-B6BB5F7F0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2108" y="131089"/>
            <a:ext cx="3451573" cy="4881012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DAEF0E-FF72-B24D-F42C-40D289DD2F07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Quand refuser un sac?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9BF87A-3FF7-D5E0-DBA7-903AEFF84191}"/>
              </a:ext>
            </a:extLst>
          </p:cNvPr>
          <p:cNvSpPr txBox="1"/>
          <p:nvPr/>
        </p:nvSpPr>
        <p:spPr>
          <a:xfrm>
            <a:off x="1721043" y="1847370"/>
            <a:ext cx="7742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6000" b="1" dirty="0">
                <a:solidFill>
                  <a:srgbClr val="CE5D51"/>
                </a:solidFill>
                <a:latin typeface="Museo Sans 900" panose="02000000000000000000" pitchFamily="50" charset="0"/>
              </a:rPr>
              <a:t>1</a:t>
            </a:r>
            <a:endParaRPr lang="nl-BE" sz="60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12" name="Picture 11" descr="A black bag with a black background&#10;&#10;AI-generated content may be incorrect.">
            <a:extLst>
              <a:ext uri="{FF2B5EF4-FFF2-40B4-BE49-F238E27FC236}">
                <a16:creationId xmlns:a16="http://schemas.microsoft.com/office/drawing/2014/main" id="{F5A889F4-8841-4119-68FF-F273AD5C1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70" y="2756355"/>
            <a:ext cx="3048103" cy="330383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D01E41E-4316-4CA1-1B5F-2739654F99E9}"/>
              </a:ext>
            </a:extLst>
          </p:cNvPr>
          <p:cNvSpPr txBox="1"/>
          <p:nvPr/>
        </p:nvSpPr>
        <p:spPr>
          <a:xfrm>
            <a:off x="425303" y="1081320"/>
            <a:ext cx="7971351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Museo Sans 100" panose="02000000000000000000" pitchFamily="50" charset="0"/>
              </a:rPr>
              <a:t>Le sac contient un intrus perturbateur.</a:t>
            </a:r>
          </a:p>
        </p:txBody>
      </p:sp>
      <p:pic>
        <p:nvPicPr>
          <p:cNvPr id="5" name="Picture 4" descr="A cell phone with a screen on&#10;&#10;AI-generated content may be incorrect.">
            <a:extLst>
              <a:ext uri="{FF2B5EF4-FFF2-40B4-BE49-F238E27FC236}">
                <a16:creationId xmlns:a16="http://schemas.microsoft.com/office/drawing/2014/main" id="{196AE5DF-1AE8-4540-5513-D07200E3753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01" y="3058732"/>
            <a:ext cx="1419738" cy="200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996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D0785-325B-ABDC-717D-499EFDC71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bag with black background&#10;&#10;AI-generated content may be incorrect.">
            <a:extLst>
              <a:ext uri="{FF2B5EF4-FFF2-40B4-BE49-F238E27FC236}">
                <a16:creationId xmlns:a16="http://schemas.microsoft.com/office/drawing/2014/main" id="{BB856CF7-8FBA-BAFC-04ED-7A0AE940F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145" y="2632663"/>
            <a:ext cx="3315600" cy="3620006"/>
          </a:xfrm>
          <a:prstGeom prst="rect">
            <a:avLst/>
          </a:prstGeom>
        </p:spPr>
      </p:pic>
      <p:pic>
        <p:nvPicPr>
          <p:cNvPr id="8" name="Picture 7" descr="A blue bag with black background&#10;&#10;AI-generated content may be incorrect.">
            <a:extLst>
              <a:ext uri="{FF2B5EF4-FFF2-40B4-BE49-F238E27FC236}">
                <a16:creationId xmlns:a16="http://schemas.microsoft.com/office/drawing/2014/main" id="{5F7DB03F-CBD0-FD51-397B-3FFC11DEC9C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6" y="2654487"/>
            <a:ext cx="3314412" cy="34257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2C25F4-21C6-249A-9E64-402CE3C100C5}"/>
              </a:ext>
            </a:extLst>
          </p:cNvPr>
          <p:cNvSpPr txBox="1"/>
          <p:nvPr/>
        </p:nvSpPr>
        <p:spPr>
          <a:xfrm>
            <a:off x="425303" y="1638824"/>
            <a:ext cx="7742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6000" b="1" dirty="0">
                <a:solidFill>
                  <a:srgbClr val="CE5D51"/>
                </a:solidFill>
                <a:latin typeface="Museo Sans 900" panose="02000000000000000000" pitchFamily="50" charset="0"/>
              </a:rPr>
              <a:t>2</a:t>
            </a:r>
            <a:endParaRPr lang="nl-BE" sz="60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BCE89C-F051-5EB9-3178-EA0EABFBE839}"/>
              </a:ext>
            </a:extLst>
          </p:cNvPr>
          <p:cNvSpPr txBox="1"/>
          <p:nvPr/>
        </p:nvSpPr>
        <p:spPr>
          <a:xfrm>
            <a:off x="849087" y="3608663"/>
            <a:ext cx="2384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Museo Sans 100" panose="02000000000000000000" pitchFamily="50" charset="0"/>
              </a:rPr>
              <a:t>Ce n’est pas </a:t>
            </a:r>
            <a:br>
              <a:rPr lang="fr-FR" sz="1600" b="1" dirty="0">
                <a:solidFill>
                  <a:schemeClr val="bg1"/>
                </a:solidFill>
                <a:latin typeface="Museo Sans 100" panose="02000000000000000000" pitchFamily="50" charset="0"/>
              </a:rPr>
            </a:br>
            <a:r>
              <a:rPr lang="fr-FR" sz="1600" b="1" dirty="0">
                <a:solidFill>
                  <a:schemeClr val="bg1"/>
                </a:solidFill>
                <a:latin typeface="Museo Sans 100" panose="02000000000000000000" pitchFamily="50" charset="0"/>
              </a:rPr>
              <a:t>un sac PMC officiel (par exemple, un sac opaque ou d’une autre couleur)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EC7E07-90F0-D2DF-8BC3-EB7394791BBE}"/>
              </a:ext>
            </a:extLst>
          </p:cNvPr>
          <p:cNvGrpSpPr/>
          <p:nvPr/>
        </p:nvGrpSpPr>
        <p:grpSpPr>
          <a:xfrm>
            <a:off x="5840791" y="3111682"/>
            <a:ext cx="777890" cy="914097"/>
            <a:chOff x="9822683" y="2189990"/>
            <a:chExt cx="777890" cy="914097"/>
          </a:xfrm>
        </p:grpSpPr>
        <p:pic>
          <p:nvPicPr>
            <p:cNvPr id="18" name="Picture 17" descr="A white bag with black background&#10;&#10;AI-generated content may be incorrect.">
              <a:extLst>
                <a:ext uri="{FF2B5EF4-FFF2-40B4-BE49-F238E27FC236}">
                  <a16:creationId xmlns:a16="http://schemas.microsoft.com/office/drawing/2014/main" id="{EDE963EB-2C32-A510-1B51-41E90E0E0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2683" y="2227651"/>
              <a:ext cx="777890" cy="876436"/>
            </a:xfrm>
            <a:prstGeom prst="rect">
              <a:avLst/>
            </a:prstGeom>
          </p:spPr>
        </p:pic>
        <p:pic>
          <p:nvPicPr>
            <p:cNvPr id="20" name="Picture 19" descr="A blue and black logo&#10;&#10;AI-generated content may be incorrect.">
              <a:extLst>
                <a:ext uri="{FF2B5EF4-FFF2-40B4-BE49-F238E27FC236}">
                  <a16:creationId xmlns:a16="http://schemas.microsoft.com/office/drawing/2014/main" id="{18E42824-E35D-5A01-A367-E80ADAC32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676" y="2189990"/>
              <a:ext cx="207550" cy="17075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A4B1CB-8F41-DC04-121C-11CFB564DEF5}"/>
              </a:ext>
            </a:extLst>
          </p:cNvPr>
          <p:cNvGrpSpPr/>
          <p:nvPr/>
        </p:nvGrpSpPr>
        <p:grpSpPr>
          <a:xfrm>
            <a:off x="6521268" y="3901436"/>
            <a:ext cx="777890" cy="914097"/>
            <a:chOff x="9822683" y="2189990"/>
            <a:chExt cx="777890" cy="914097"/>
          </a:xfrm>
        </p:grpSpPr>
        <p:pic>
          <p:nvPicPr>
            <p:cNvPr id="23" name="Picture 22" descr="A white bag with black background&#10;&#10;AI-generated content may be incorrect.">
              <a:extLst>
                <a:ext uri="{FF2B5EF4-FFF2-40B4-BE49-F238E27FC236}">
                  <a16:creationId xmlns:a16="http://schemas.microsoft.com/office/drawing/2014/main" id="{713C260E-9F67-98EC-271C-4B8F93752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2683" y="2227651"/>
              <a:ext cx="777890" cy="876436"/>
            </a:xfrm>
            <a:prstGeom prst="rect">
              <a:avLst/>
            </a:prstGeom>
          </p:spPr>
        </p:pic>
        <p:pic>
          <p:nvPicPr>
            <p:cNvPr id="24" name="Picture 23" descr="A blue and black logo&#10;&#10;AI-generated content may be incorrect.">
              <a:extLst>
                <a:ext uri="{FF2B5EF4-FFF2-40B4-BE49-F238E27FC236}">
                  <a16:creationId xmlns:a16="http://schemas.microsoft.com/office/drawing/2014/main" id="{6EC64559-173E-DC13-4111-B3F0406CB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676" y="2189990"/>
              <a:ext cx="207550" cy="17075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F49489-D24A-F644-E4C2-89C3DD8327D3}"/>
              </a:ext>
            </a:extLst>
          </p:cNvPr>
          <p:cNvGrpSpPr/>
          <p:nvPr/>
        </p:nvGrpSpPr>
        <p:grpSpPr>
          <a:xfrm>
            <a:off x="5270143" y="4025779"/>
            <a:ext cx="777890" cy="914097"/>
            <a:chOff x="9822683" y="2189990"/>
            <a:chExt cx="777890" cy="914097"/>
          </a:xfrm>
        </p:grpSpPr>
        <p:pic>
          <p:nvPicPr>
            <p:cNvPr id="26" name="Picture 25" descr="A white bag with black background&#10;&#10;AI-generated content may be incorrect.">
              <a:extLst>
                <a:ext uri="{FF2B5EF4-FFF2-40B4-BE49-F238E27FC236}">
                  <a16:creationId xmlns:a16="http://schemas.microsoft.com/office/drawing/2014/main" id="{2282F7F8-AEF8-6BC8-2752-89ACC39DC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2683" y="2227651"/>
              <a:ext cx="777890" cy="876436"/>
            </a:xfrm>
            <a:prstGeom prst="rect">
              <a:avLst/>
            </a:prstGeom>
          </p:spPr>
        </p:pic>
        <p:pic>
          <p:nvPicPr>
            <p:cNvPr id="27" name="Picture 26" descr="A blue and black logo&#10;&#10;AI-generated content may be incorrect.">
              <a:extLst>
                <a:ext uri="{FF2B5EF4-FFF2-40B4-BE49-F238E27FC236}">
                  <a16:creationId xmlns:a16="http://schemas.microsoft.com/office/drawing/2014/main" id="{C21AA1CF-1F6B-D69C-A3DB-19A4D0C0A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676" y="2189990"/>
              <a:ext cx="207550" cy="170757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C8C3587-6485-D60E-D4D9-7B8811F4CFBF}"/>
              </a:ext>
            </a:extLst>
          </p:cNvPr>
          <p:cNvSpPr txBox="1"/>
          <p:nvPr/>
        </p:nvSpPr>
        <p:spPr>
          <a:xfrm>
            <a:off x="4997303" y="1995010"/>
            <a:ext cx="2650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1"/>
                </a:solidFill>
                <a:latin typeface="Museo Sans 100" panose="02000000000000000000" pitchFamily="50" charset="0"/>
              </a:rPr>
              <a:t>Il y a des petits sacs remplis dans le sac PMC.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0D89B6-65DE-6DE9-726F-1809064A626D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Quand refuser un sac?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675FC2-263E-8285-AC72-5C5D15E58058}"/>
              </a:ext>
            </a:extLst>
          </p:cNvPr>
          <p:cNvSpPr txBox="1"/>
          <p:nvPr/>
        </p:nvSpPr>
        <p:spPr>
          <a:xfrm>
            <a:off x="425303" y="1081320"/>
            <a:ext cx="7971351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Museo Sans 100" panose="02000000000000000000" pitchFamily="50" charset="0"/>
              </a:rPr>
              <a:t>Le contenu du sac n’est pas visible.</a:t>
            </a:r>
          </a:p>
        </p:txBody>
      </p:sp>
    </p:spTree>
    <p:extLst>
      <p:ext uri="{BB962C8B-B14F-4D97-AF65-F5344CB8AC3E}">
        <p14:creationId xmlns:p14="http://schemas.microsoft.com/office/powerpoint/2010/main" val="2720633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5C5E0-4D6B-F178-C12A-026132995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2C46BD9-2F3D-35FE-9918-7F96DDDAFE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743" y="2743200"/>
            <a:ext cx="3548420" cy="32510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225A55-FF4C-A801-F603-2C10CC90060F}"/>
              </a:ext>
            </a:extLst>
          </p:cNvPr>
          <p:cNvSpPr txBox="1"/>
          <p:nvPr/>
        </p:nvSpPr>
        <p:spPr>
          <a:xfrm>
            <a:off x="1721043" y="1847370"/>
            <a:ext cx="7742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6000" b="1" dirty="0">
                <a:solidFill>
                  <a:srgbClr val="CE5D51"/>
                </a:solidFill>
                <a:latin typeface="Museo Sans 900" panose="02000000000000000000" pitchFamily="50" charset="0"/>
              </a:rPr>
              <a:t>3</a:t>
            </a:r>
            <a:endParaRPr lang="nl-BE" sz="60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6" name="Picture 5" descr="A white bottle with a purple cap&#10;&#10;AI-generated content may be incorrect.">
            <a:extLst>
              <a:ext uri="{FF2B5EF4-FFF2-40B4-BE49-F238E27FC236}">
                <a16:creationId xmlns:a16="http://schemas.microsoft.com/office/drawing/2014/main" id="{B55BE186-2D35-B362-7B87-292D6A0AA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5212" flipH="1">
            <a:off x="1942187" y="2499072"/>
            <a:ext cx="1114623" cy="1733266"/>
          </a:xfrm>
          <a:prstGeom prst="rect">
            <a:avLst/>
          </a:prstGeom>
        </p:spPr>
      </p:pic>
      <p:pic>
        <p:nvPicPr>
          <p:cNvPr id="8" name="Picture 7" descr="A blue and black logo&#10;&#10;AI-generated content may be incorrect.">
            <a:extLst>
              <a:ext uri="{FF2B5EF4-FFF2-40B4-BE49-F238E27FC236}">
                <a16:creationId xmlns:a16="http://schemas.microsoft.com/office/drawing/2014/main" id="{F137577F-B5AA-DECE-D9DC-5E991EF95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67" y="2615154"/>
            <a:ext cx="739873" cy="6087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A0477F-5093-74AC-0868-22DDE6326E9E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Quand refuser un sac?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4E17BD-6778-88C1-1C92-2C0B76514D8E}"/>
              </a:ext>
            </a:extLst>
          </p:cNvPr>
          <p:cNvSpPr txBox="1"/>
          <p:nvPr/>
        </p:nvSpPr>
        <p:spPr>
          <a:xfrm>
            <a:off x="425303" y="1081320"/>
            <a:ext cx="7971351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Il y a quelque chose attaché à l’extérieur du sac PMC.</a:t>
            </a:r>
          </a:p>
        </p:txBody>
      </p:sp>
    </p:spTree>
    <p:extLst>
      <p:ext uri="{BB962C8B-B14F-4D97-AF65-F5344CB8AC3E}">
        <p14:creationId xmlns:p14="http://schemas.microsoft.com/office/powerpoint/2010/main" val="31999492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14D68-9D47-8B0A-7172-F5E17887C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799C1B-87C4-6E44-79E8-A91E161191C1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Exerce-toi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E0D30C-F50E-8D1F-E27E-8A5B9C4C6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5578" y="1877762"/>
            <a:ext cx="5592844" cy="29839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80E52B-D547-DE7A-EEAC-E26EAB5CD95D}"/>
              </a:ext>
            </a:extLst>
          </p:cNvPr>
          <p:cNvSpPr txBox="1"/>
          <p:nvPr/>
        </p:nvSpPr>
        <p:spPr>
          <a:xfrm>
            <a:off x="2206706" y="2861887"/>
            <a:ext cx="7742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6000" b="1" dirty="0">
                <a:solidFill>
                  <a:srgbClr val="CE5D51"/>
                </a:solidFill>
                <a:latin typeface="Museo Sans 900" panose="02000000000000000000" pitchFamily="50" charset="0"/>
              </a:rPr>
              <a:t>1</a:t>
            </a:r>
            <a:endParaRPr lang="nl-BE" sz="60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C6F7EE-2003-83E9-A00B-DE52DAE39F4C}"/>
              </a:ext>
            </a:extLst>
          </p:cNvPr>
          <p:cNvSpPr txBox="1"/>
          <p:nvPr/>
        </p:nvSpPr>
        <p:spPr>
          <a:xfrm>
            <a:off x="6303922" y="2819743"/>
            <a:ext cx="7742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6000" b="1" dirty="0">
                <a:solidFill>
                  <a:srgbClr val="CE5D51"/>
                </a:solidFill>
                <a:latin typeface="Museo Sans 900" panose="02000000000000000000" pitchFamily="50" charset="0"/>
              </a:rPr>
              <a:t>2</a:t>
            </a:r>
            <a:endParaRPr lang="nl-BE" sz="60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ADE2A4-20DE-4F01-37A1-ACB3659D1A10}"/>
              </a:ext>
            </a:extLst>
          </p:cNvPr>
          <p:cNvSpPr txBox="1"/>
          <p:nvPr/>
        </p:nvSpPr>
        <p:spPr>
          <a:xfrm>
            <a:off x="425303" y="1081320"/>
            <a:ext cx="7971351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Quel sac tu collectes?</a:t>
            </a:r>
          </a:p>
        </p:txBody>
      </p:sp>
    </p:spTree>
    <p:extLst>
      <p:ext uri="{BB962C8B-B14F-4D97-AF65-F5344CB8AC3E}">
        <p14:creationId xmlns:p14="http://schemas.microsoft.com/office/powerpoint/2010/main" val="19145830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2C318-06BE-A1B5-106F-C1C3390F8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5B746B-3E53-BAF2-706A-733F7388E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5578" y="1877762"/>
            <a:ext cx="5592844" cy="29839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43C70A-319D-DE6E-5772-A637598D1C80}"/>
              </a:ext>
            </a:extLst>
          </p:cNvPr>
          <p:cNvSpPr txBox="1"/>
          <p:nvPr/>
        </p:nvSpPr>
        <p:spPr>
          <a:xfrm>
            <a:off x="2206706" y="2861887"/>
            <a:ext cx="7742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6000" b="1" dirty="0">
                <a:solidFill>
                  <a:srgbClr val="CE5D51"/>
                </a:solidFill>
                <a:latin typeface="Museo Sans 900" panose="02000000000000000000" pitchFamily="50" charset="0"/>
              </a:rPr>
              <a:t>1</a:t>
            </a:r>
            <a:endParaRPr lang="nl-BE" sz="60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BA1C47-BBF6-65C9-2D1A-11417AF43D0D}"/>
              </a:ext>
            </a:extLst>
          </p:cNvPr>
          <p:cNvSpPr txBox="1"/>
          <p:nvPr/>
        </p:nvSpPr>
        <p:spPr>
          <a:xfrm>
            <a:off x="6303922" y="2819743"/>
            <a:ext cx="7742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6000" b="1" dirty="0">
                <a:solidFill>
                  <a:srgbClr val="CE5D51"/>
                </a:solidFill>
                <a:latin typeface="Museo Sans 900" panose="02000000000000000000" pitchFamily="50" charset="0"/>
              </a:rPr>
              <a:t>2</a:t>
            </a:r>
            <a:endParaRPr lang="nl-BE" sz="60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2" name="Picture 1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42BCF8F9-D051-0724-0BBC-8AEC6C513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798" y="4061507"/>
            <a:ext cx="579533" cy="579533"/>
          </a:xfrm>
          <a:prstGeom prst="rect">
            <a:avLst/>
          </a:prstGeom>
        </p:spPr>
      </p:pic>
      <p:pic>
        <p:nvPicPr>
          <p:cNvPr id="6" name="Picture 5" descr="A red x in a circle&#10;&#10;AI-generated content may be incorrect.">
            <a:extLst>
              <a:ext uri="{FF2B5EF4-FFF2-40B4-BE49-F238E27FC236}">
                <a16:creationId xmlns:a16="http://schemas.microsoft.com/office/drawing/2014/main" id="{B3EC7E60-EDE8-8D2C-E36E-4CA3B6BDF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94" y="4061440"/>
            <a:ext cx="579600" cy="57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2ACDB5-9A8B-525E-84AE-0D114CD0757B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Exerce-toi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F11C14-C1F0-2F7F-FFC4-12219D8906F0}"/>
              </a:ext>
            </a:extLst>
          </p:cNvPr>
          <p:cNvSpPr txBox="1"/>
          <p:nvPr/>
        </p:nvSpPr>
        <p:spPr>
          <a:xfrm>
            <a:off x="425303" y="1081320"/>
            <a:ext cx="7971351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Quel sac tu collectes?</a:t>
            </a:r>
          </a:p>
        </p:txBody>
      </p:sp>
    </p:spTree>
    <p:extLst>
      <p:ext uri="{BB962C8B-B14F-4D97-AF65-F5344CB8AC3E}">
        <p14:creationId xmlns:p14="http://schemas.microsoft.com/office/powerpoint/2010/main" val="11976029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97FE4-90A4-0C34-725F-3D7EABCA8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0E3EC3-AA7C-221F-8AB2-8F9FA13BA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4963" y="131088"/>
            <a:ext cx="3451574" cy="4881013"/>
          </a:xfrm>
          <a:prstGeom prst="rect">
            <a:avLst/>
          </a:prstGeom>
          <a:ln w="9525">
            <a:solidFill>
              <a:schemeClr val="bg2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C8DD14-B551-C4BB-2048-3C7653F5BA22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Petit rappel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5E169F-9CF5-DFA3-8B76-9D871157CADA}"/>
              </a:ext>
            </a:extLst>
          </p:cNvPr>
          <p:cNvSpPr txBox="1"/>
          <p:nvPr/>
        </p:nvSpPr>
        <p:spPr>
          <a:xfrm>
            <a:off x="7250091" y="242489"/>
            <a:ext cx="1742287" cy="1804357"/>
          </a:xfrm>
          <a:prstGeom prst="rect">
            <a:avLst/>
          </a:prstGeom>
          <a:solidFill>
            <a:srgbClr val="CE5D51">
              <a:alpha val="10000"/>
            </a:srgbClr>
          </a:solidFill>
        </p:spPr>
        <p:txBody>
          <a:bodyPr wrap="square" lIns="114300" tIns="76200" rIns="114300" bIns="76200" rtlCol="0" anchor="ctr" anchorCtr="0">
            <a:noAutofit/>
          </a:bodyPr>
          <a:lstStyle/>
          <a:p>
            <a:pPr algn="ctr"/>
            <a:r>
              <a:rPr lang="fr-FR" sz="1600" dirty="0">
                <a:solidFill>
                  <a:srgbClr val="CE5D51"/>
                </a:solidFill>
                <a:latin typeface="Museo Sans 500" panose="02000000000000000000" pitchFamily="50" charset="0"/>
              </a:rPr>
              <a:t>Les piles et batteries, les bonbonnes de gaz et les appareils </a:t>
            </a:r>
            <a:r>
              <a:rPr lang="fr-FR" sz="1600" dirty="0" err="1">
                <a:solidFill>
                  <a:srgbClr val="CE5D51"/>
                </a:solidFill>
                <a:latin typeface="Museo Sans 500" panose="02000000000000000000" pitchFamily="50" charset="0"/>
              </a:rPr>
              <a:t>électr</a:t>
            </a:r>
            <a:r>
              <a:rPr lang="fr-FR" sz="1600" dirty="0">
                <a:solidFill>
                  <a:srgbClr val="CE5D51"/>
                </a:solidFill>
                <a:latin typeface="Museo Sans 500" panose="02000000000000000000" pitchFamily="50" charset="0"/>
              </a:rPr>
              <a:t>(on)</a:t>
            </a:r>
            <a:r>
              <a:rPr lang="fr-FR" sz="1600" dirty="0" err="1">
                <a:solidFill>
                  <a:srgbClr val="CE5D51"/>
                </a:solidFill>
                <a:latin typeface="Museo Sans 500" panose="02000000000000000000" pitchFamily="50" charset="0"/>
              </a:rPr>
              <a:t>iques</a:t>
            </a:r>
            <a:endParaRPr lang="fr-FR" sz="1600" dirty="0">
              <a:solidFill>
                <a:srgbClr val="CE5D51"/>
              </a:solidFill>
              <a:latin typeface="Museo Sans 500" panose="02000000000000000000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85F0B-B9EC-F1E6-0441-6B9222C69014}"/>
              </a:ext>
            </a:extLst>
          </p:cNvPr>
          <p:cNvSpPr txBox="1"/>
          <p:nvPr/>
        </p:nvSpPr>
        <p:spPr>
          <a:xfrm>
            <a:off x="7251728" y="2233723"/>
            <a:ext cx="1740650" cy="740047"/>
          </a:xfrm>
          <a:prstGeom prst="rect">
            <a:avLst/>
          </a:prstGeom>
          <a:solidFill>
            <a:srgbClr val="CE5D51">
              <a:alpha val="10000"/>
            </a:srgbClr>
          </a:solidFill>
        </p:spPr>
        <p:txBody>
          <a:bodyPr wrap="square" lIns="114300" tIns="76200" rIns="114300" bIns="76200" rtlCol="0" anchor="ctr" anchorCtr="0">
            <a:noAutofit/>
          </a:bodyPr>
          <a:lstStyle/>
          <a:p>
            <a:pPr algn="ctr"/>
            <a:r>
              <a:rPr lang="nl-NL" sz="1600" dirty="0">
                <a:solidFill>
                  <a:srgbClr val="CE5D51"/>
                </a:solidFill>
                <a:latin typeface="Museo Sans 500" panose="02000000000000000000" pitchFamily="50" charset="0"/>
              </a:rPr>
              <a:t>Les déchets médicaux</a:t>
            </a:r>
            <a:endParaRPr lang="nl-BE" sz="1600" dirty="0">
              <a:solidFill>
                <a:srgbClr val="CE5D51"/>
              </a:solidFill>
              <a:latin typeface="Museo Sans 500" panose="020000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F60D87-E8FB-D2D8-A5D2-CC9014B70001}"/>
              </a:ext>
            </a:extLst>
          </p:cNvPr>
          <p:cNvSpPr txBox="1"/>
          <p:nvPr/>
        </p:nvSpPr>
        <p:spPr>
          <a:xfrm>
            <a:off x="962598" y="2131258"/>
            <a:ext cx="2533592" cy="724510"/>
          </a:xfrm>
          <a:prstGeom prst="rect">
            <a:avLst/>
          </a:prstGeom>
          <a:solidFill>
            <a:srgbClr val="CE5D51">
              <a:alpha val="10000"/>
            </a:srgbClr>
          </a:solidFill>
        </p:spPr>
        <p:txBody>
          <a:bodyPr wrap="square" lIns="114300" tIns="76200" rIns="114300" bIns="76200" rtlCol="0" anchor="ctr" anchorCtr="0">
            <a:noAutofit/>
          </a:bodyPr>
          <a:lstStyle/>
          <a:p>
            <a:pPr algn="ctr"/>
            <a:r>
              <a:rPr lang="nl-NL" sz="1600" dirty="0">
                <a:solidFill>
                  <a:srgbClr val="CE5D51"/>
                </a:solidFill>
                <a:latin typeface="Museo Sans 500" panose="02000000000000000000" pitchFamily="50" charset="0"/>
              </a:rPr>
              <a:t>Les papiers, les cartons</a:t>
            </a:r>
            <a:br>
              <a:rPr lang="nl-NL" sz="1600" dirty="0">
                <a:solidFill>
                  <a:srgbClr val="CE5D51"/>
                </a:solidFill>
                <a:latin typeface="Museo Sans 500" panose="02000000000000000000" pitchFamily="50" charset="0"/>
              </a:rPr>
            </a:br>
            <a:r>
              <a:rPr lang="nl-NL" sz="1600" dirty="0">
                <a:solidFill>
                  <a:srgbClr val="CE5D51"/>
                </a:solidFill>
                <a:latin typeface="Museo Sans 500" panose="02000000000000000000" pitchFamily="50" charset="0"/>
              </a:rPr>
              <a:t>et les textiles</a:t>
            </a:r>
            <a:endParaRPr lang="nl-BE" sz="1600" dirty="0">
              <a:solidFill>
                <a:srgbClr val="CE5D51"/>
              </a:solidFill>
              <a:latin typeface="Museo Sans 500" panose="02000000000000000000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72B398-3327-1E9B-5611-582CD0C7771B}"/>
              </a:ext>
            </a:extLst>
          </p:cNvPr>
          <p:cNvSpPr txBox="1"/>
          <p:nvPr/>
        </p:nvSpPr>
        <p:spPr>
          <a:xfrm>
            <a:off x="272687" y="3044335"/>
            <a:ext cx="3223503" cy="1353197"/>
          </a:xfrm>
          <a:prstGeom prst="rect">
            <a:avLst/>
          </a:prstGeom>
          <a:solidFill>
            <a:srgbClr val="CE5D51">
              <a:alpha val="10000"/>
            </a:srgbClr>
          </a:solidFill>
        </p:spPr>
        <p:txBody>
          <a:bodyPr wrap="square" lIns="114300" tIns="76200" rIns="114300" bIns="76200" rtlCol="0" anchor="ctr" anchorCtr="0">
            <a:noAutofit/>
          </a:bodyPr>
          <a:lstStyle/>
          <a:p>
            <a:pPr algn="ctr"/>
            <a:r>
              <a:rPr lang="fr-FR" sz="1600" dirty="0">
                <a:solidFill>
                  <a:srgbClr val="CE5D51"/>
                </a:solidFill>
                <a:latin typeface="Museo Sans 500" panose="02000000000000000000" pitchFamily="50" charset="0"/>
              </a:rPr>
              <a:t>Les grands objets et films, les grands bidons, les sacs remplis qui ne sont pas des sacs PMC </a:t>
            </a:r>
            <a:br>
              <a:rPr lang="fr-FR" sz="1600" dirty="0">
                <a:solidFill>
                  <a:srgbClr val="CE5D51"/>
                </a:solidFill>
                <a:latin typeface="Museo Sans 500" panose="02000000000000000000" pitchFamily="50" charset="0"/>
              </a:rPr>
            </a:br>
            <a:r>
              <a:rPr lang="fr-FR" sz="1600" dirty="0">
                <a:solidFill>
                  <a:srgbClr val="CE5D51"/>
                </a:solidFill>
                <a:latin typeface="Museo Sans 500" panose="02000000000000000000" pitchFamily="50" charset="0"/>
              </a:rPr>
              <a:t>et tous les autres objets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008CC3D-0691-0120-ED36-5E2D5D238C38}"/>
              </a:ext>
            </a:extLst>
          </p:cNvPr>
          <p:cNvCxnSpPr>
            <a:cxnSpLocks/>
          </p:cNvCxnSpPr>
          <p:nvPr/>
        </p:nvCxnSpPr>
        <p:spPr>
          <a:xfrm flipH="1">
            <a:off x="6883145" y="933346"/>
            <a:ext cx="362272" cy="1"/>
          </a:xfrm>
          <a:prstGeom prst="straightConnector1">
            <a:avLst/>
          </a:prstGeom>
          <a:ln w="44450">
            <a:solidFill>
              <a:srgbClr val="578C3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D317E24-8841-70C8-E5C9-1AB2BA00CE89}"/>
              </a:ext>
            </a:extLst>
          </p:cNvPr>
          <p:cNvCxnSpPr>
            <a:cxnSpLocks/>
          </p:cNvCxnSpPr>
          <p:nvPr/>
        </p:nvCxnSpPr>
        <p:spPr>
          <a:xfrm flipH="1">
            <a:off x="6883144" y="2614701"/>
            <a:ext cx="362272" cy="1"/>
          </a:xfrm>
          <a:prstGeom prst="straightConnector1">
            <a:avLst/>
          </a:prstGeom>
          <a:ln w="44450">
            <a:solidFill>
              <a:srgbClr val="578C3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F692BF-84EB-BBB0-4814-C4273FC466F4}"/>
              </a:ext>
            </a:extLst>
          </p:cNvPr>
          <p:cNvCxnSpPr>
            <a:cxnSpLocks/>
          </p:cNvCxnSpPr>
          <p:nvPr/>
        </p:nvCxnSpPr>
        <p:spPr>
          <a:xfrm>
            <a:off x="3502502" y="2475111"/>
            <a:ext cx="362272" cy="1"/>
          </a:xfrm>
          <a:prstGeom prst="straightConnector1">
            <a:avLst/>
          </a:prstGeom>
          <a:ln w="44450">
            <a:solidFill>
              <a:srgbClr val="578C3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E56DCA3-4803-C1E2-C55C-B1A99A107663}"/>
              </a:ext>
            </a:extLst>
          </p:cNvPr>
          <p:cNvCxnSpPr>
            <a:cxnSpLocks/>
          </p:cNvCxnSpPr>
          <p:nvPr/>
        </p:nvCxnSpPr>
        <p:spPr>
          <a:xfrm>
            <a:off x="3476126" y="3702678"/>
            <a:ext cx="362272" cy="1"/>
          </a:xfrm>
          <a:prstGeom prst="straightConnector1">
            <a:avLst/>
          </a:prstGeom>
          <a:ln w="44450">
            <a:solidFill>
              <a:srgbClr val="578C3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E71EB3F-786A-93B9-DC3D-383B9D21E036}"/>
              </a:ext>
            </a:extLst>
          </p:cNvPr>
          <p:cNvSpPr txBox="1"/>
          <p:nvPr/>
        </p:nvSpPr>
        <p:spPr>
          <a:xfrm>
            <a:off x="425303" y="1081320"/>
            <a:ext cx="3223503" cy="69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nl-NL" dirty="0">
                <a:latin typeface="Museo Sans 100" panose="02000000000000000000" pitchFamily="50" charset="0"/>
              </a:rPr>
              <a:t>Voici les objets que tu dois toujours refuser.</a:t>
            </a:r>
          </a:p>
        </p:txBody>
      </p:sp>
    </p:spTree>
    <p:extLst>
      <p:ext uri="{BB962C8B-B14F-4D97-AF65-F5344CB8AC3E}">
        <p14:creationId xmlns:p14="http://schemas.microsoft.com/office/powerpoint/2010/main" val="38205266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E7F27-5381-4E6C-C79E-B13F95020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D17127-54ED-EB3D-44FF-CEB225B37453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Les règles de tri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4" name="Picture 3" descr="A blue bag with black background&#10;&#10;AI-generated content may be incorrect.">
            <a:extLst>
              <a:ext uri="{FF2B5EF4-FFF2-40B4-BE49-F238E27FC236}">
                <a16:creationId xmlns:a16="http://schemas.microsoft.com/office/drawing/2014/main" id="{28D0D834-C6E6-5130-9152-8B9E3299C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849" y="631134"/>
            <a:ext cx="4930532" cy="5143500"/>
          </a:xfrm>
          <a:prstGeom prst="rect">
            <a:avLst/>
          </a:prstGeom>
        </p:spPr>
      </p:pic>
      <p:pic>
        <p:nvPicPr>
          <p:cNvPr id="15" name="Picture 14" descr="A close up of a bottle&#10;&#10;AI-generated content may be incorrect.">
            <a:extLst>
              <a:ext uri="{FF2B5EF4-FFF2-40B4-BE49-F238E27FC236}">
                <a16:creationId xmlns:a16="http://schemas.microsoft.com/office/drawing/2014/main" id="{5B348584-DA48-1BEF-A9EE-D56C2E3EB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83" y="2343133"/>
            <a:ext cx="864564" cy="2119176"/>
          </a:xfrm>
          <a:prstGeom prst="rect">
            <a:avLst/>
          </a:prstGeom>
        </p:spPr>
      </p:pic>
      <p:pic>
        <p:nvPicPr>
          <p:cNvPr id="17" name="Picture 16" descr="A black cylinder with white text&#10;&#10;AI-generated content may be incorrect.">
            <a:extLst>
              <a:ext uri="{FF2B5EF4-FFF2-40B4-BE49-F238E27FC236}">
                <a16:creationId xmlns:a16="http://schemas.microsoft.com/office/drawing/2014/main" id="{820122AA-CC74-2D38-652A-9A33F4E48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51" y="2256929"/>
            <a:ext cx="881968" cy="1989853"/>
          </a:xfrm>
          <a:prstGeom prst="rect">
            <a:avLst/>
          </a:prstGeom>
        </p:spPr>
      </p:pic>
      <p:pic>
        <p:nvPicPr>
          <p:cNvPr id="19" name="Picture 18" descr="A plastic bottle with a blue label&#10;&#10;AI-generated content may be incorrect.">
            <a:extLst>
              <a:ext uri="{FF2B5EF4-FFF2-40B4-BE49-F238E27FC236}">
                <a16:creationId xmlns:a16="http://schemas.microsoft.com/office/drawing/2014/main" id="{802466E8-2566-D72F-383F-7B4541C2F8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298" y="2256929"/>
            <a:ext cx="950908" cy="1875454"/>
          </a:xfrm>
          <a:prstGeom prst="rect">
            <a:avLst/>
          </a:prstGeom>
        </p:spPr>
      </p:pic>
      <p:pic>
        <p:nvPicPr>
          <p:cNvPr id="21" name="Picture 20" descr="A white bottle with a purple cap&#10;&#10;AI-generated content may be incorrect.">
            <a:extLst>
              <a:ext uri="{FF2B5EF4-FFF2-40B4-BE49-F238E27FC236}">
                <a16:creationId xmlns:a16="http://schemas.microsoft.com/office/drawing/2014/main" id="{8A28E227-E3FC-6A15-1A19-946ECFC928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174" y="2201304"/>
            <a:ext cx="1198886" cy="1864296"/>
          </a:xfrm>
          <a:prstGeom prst="rect">
            <a:avLst/>
          </a:prstGeom>
        </p:spPr>
      </p:pic>
      <p:pic>
        <p:nvPicPr>
          <p:cNvPr id="27" name="Picture 26" descr="A close-up of a remote control&#10;&#10;AI-generated content may be incorrect.">
            <a:extLst>
              <a:ext uri="{FF2B5EF4-FFF2-40B4-BE49-F238E27FC236}">
                <a16:creationId xmlns:a16="http://schemas.microsoft.com/office/drawing/2014/main" id="{74F8E89E-7CAA-57CE-DE75-CABB4DFC90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23" y="3202884"/>
            <a:ext cx="1071628" cy="774870"/>
          </a:xfrm>
          <a:prstGeom prst="rect">
            <a:avLst/>
          </a:prstGeom>
        </p:spPr>
      </p:pic>
      <p:pic>
        <p:nvPicPr>
          <p:cNvPr id="29" name="Picture 28" descr="A green and black batteries&#10;&#10;AI-generated content may be incorrect.">
            <a:extLst>
              <a:ext uri="{FF2B5EF4-FFF2-40B4-BE49-F238E27FC236}">
                <a16:creationId xmlns:a16="http://schemas.microsoft.com/office/drawing/2014/main" id="{2B061623-D905-EF82-AF93-BA59AB1350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70" y="3494249"/>
            <a:ext cx="960031" cy="726753"/>
          </a:xfrm>
          <a:prstGeom prst="rect">
            <a:avLst/>
          </a:prstGeom>
        </p:spPr>
      </p:pic>
      <p:pic>
        <p:nvPicPr>
          <p:cNvPr id="31" name="Picture 30" descr="A blue and white container with a lid&#10;&#10;AI-generated content may be incorrect.">
            <a:extLst>
              <a:ext uri="{FF2B5EF4-FFF2-40B4-BE49-F238E27FC236}">
                <a16:creationId xmlns:a16="http://schemas.microsoft.com/office/drawing/2014/main" id="{38C71AC3-69DD-3D6C-7FD9-D6BE15360B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492" y="3994184"/>
            <a:ext cx="1026543" cy="774870"/>
          </a:xfrm>
          <a:prstGeom prst="rect">
            <a:avLst/>
          </a:prstGeom>
        </p:spPr>
      </p:pic>
      <p:pic>
        <p:nvPicPr>
          <p:cNvPr id="33" name="Picture 32" descr="A yellow capsule with silver rim&#10;&#10;AI-generated content may be incorrect.">
            <a:extLst>
              <a:ext uri="{FF2B5EF4-FFF2-40B4-BE49-F238E27FC236}">
                <a16:creationId xmlns:a16="http://schemas.microsoft.com/office/drawing/2014/main" id="{F35B6E53-E9A2-C9F7-6EC3-5B63A27635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41" y="4007921"/>
            <a:ext cx="524171" cy="521661"/>
          </a:xfrm>
          <a:prstGeom prst="rect">
            <a:avLst/>
          </a:prstGeom>
        </p:spPr>
      </p:pic>
      <p:pic>
        <p:nvPicPr>
          <p:cNvPr id="35" name="Picture 34" descr="A white spray can with a silver top&#10;&#10;AI-generated content may be incorrect.">
            <a:extLst>
              <a:ext uri="{FF2B5EF4-FFF2-40B4-BE49-F238E27FC236}">
                <a16:creationId xmlns:a16="http://schemas.microsoft.com/office/drawing/2014/main" id="{7E653570-7EDD-E411-1A8E-A081134507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42" y="3319037"/>
            <a:ext cx="636512" cy="1437328"/>
          </a:xfrm>
          <a:prstGeom prst="rect">
            <a:avLst/>
          </a:prstGeom>
        </p:spPr>
      </p:pic>
      <p:pic>
        <p:nvPicPr>
          <p:cNvPr id="37" name="Picture 36" descr="A yellow and black container&#10;&#10;AI-generated content may be incorrect.">
            <a:extLst>
              <a:ext uri="{FF2B5EF4-FFF2-40B4-BE49-F238E27FC236}">
                <a16:creationId xmlns:a16="http://schemas.microsoft.com/office/drawing/2014/main" id="{25C33020-CF1F-7C62-29C3-223CD38356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55" y="2726037"/>
            <a:ext cx="630528" cy="2066192"/>
          </a:xfrm>
          <a:prstGeom prst="rect">
            <a:avLst/>
          </a:prstGeom>
        </p:spPr>
      </p:pic>
      <p:pic>
        <p:nvPicPr>
          <p:cNvPr id="39" name="Picture 38" descr="A white carton of milk&#10;&#10;AI-generated content may be incorrect.">
            <a:extLst>
              <a:ext uri="{FF2B5EF4-FFF2-40B4-BE49-F238E27FC236}">
                <a16:creationId xmlns:a16="http://schemas.microsoft.com/office/drawing/2014/main" id="{B35E3E11-EFD7-C9AA-A86C-3F25ED42B4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53" y="3235677"/>
            <a:ext cx="971602" cy="1527237"/>
          </a:xfrm>
          <a:prstGeom prst="rect">
            <a:avLst/>
          </a:prstGeom>
        </p:spPr>
      </p:pic>
      <p:pic>
        <p:nvPicPr>
          <p:cNvPr id="41" name="Picture 40" descr="A close-up of a silver can&#10;&#10;AI-generated content may be incorrect.">
            <a:extLst>
              <a:ext uri="{FF2B5EF4-FFF2-40B4-BE49-F238E27FC236}">
                <a16:creationId xmlns:a16="http://schemas.microsoft.com/office/drawing/2014/main" id="{B969579F-BA82-B12B-C59E-1FA5AB1E7B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2" y="3482234"/>
            <a:ext cx="610774" cy="1249659"/>
          </a:xfrm>
          <a:prstGeom prst="rect">
            <a:avLst/>
          </a:prstGeom>
        </p:spPr>
      </p:pic>
      <p:pic>
        <p:nvPicPr>
          <p:cNvPr id="23" name="Picture 22" descr="A white tube with a black background&#10;&#10;AI-generated content may be incorrect.">
            <a:extLst>
              <a:ext uri="{FF2B5EF4-FFF2-40B4-BE49-F238E27FC236}">
                <a16:creationId xmlns:a16="http://schemas.microsoft.com/office/drawing/2014/main" id="{464C5D3E-479F-B6AC-4102-1C3A505699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82" y="2772046"/>
            <a:ext cx="444269" cy="104468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89F86C3-9002-6B55-E6A4-EF0AFCF1A001}"/>
              </a:ext>
            </a:extLst>
          </p:cNvPr>
          <p:cNvSpPr txBox="1"/>
          <p:nvPr/>
        </p:nvSpPr>
        <p:spPr>
          <a:xfrm>
            <a:off x="425303" y="1081320"/>
            <a:ext cx="7971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Te souviens-tu des règles de tri? </a:t>
            </a:r>
            <a:br>
              <a:rPr lang="fr-FR" dirty="0">
                <a:latin typeface="Museo Sans 100" panose="02000000000000000000" pitchFamily="50" charset="0"/>
              </a:rPr>
            </a:br>
            <a:r>
              <a:rPr lang="fr-FR" dirty="0">
                <a:latin typeface="Museo Sans 100" panose="02000000000000000000" pitchFamily="50" charset="0"/>
              </a:rPr>
              <a:t>Place les objets autorisés dans le sac bleu.</a:t>
            </a:r>
          </a:p>
        </p:txBody>
      </p:sp>
    </p:spTree>
    <p:extLst>
      <p:ext uri="{BB962C8B-B14F-4D97-AF65-F5344CB8AC3E}">
        <p14:creationId xmlns:p14="http://schemas.microsoft.com/office/powerpoint/2010/main" val="40775304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50C9B-85BA-A735-295F-3096EE1DB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g with black background&#10;&#10;AI-generated content may be incorrect.">
            <a:extLst>
              <a:ext uri="{FF2B5EF4-FFF2-40B4-BE49-F238E27FC236}">
                <a16:creationId xmlns:a16="http://schemas.microsoft.com/office/drawing/2014/main" id="{33FA50F6-58A0-95CE-9AEE-891E302D1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849" y="631134"/>
            <a:ext cx="4930532" cy="5143500"/>
          </a:xfrm>
          <a:prstGeom prst="rect">
            <a:avLst/>
          </a:prstGeom>
        </p:spPr>
      </p:pic>
      <p:pic>
        <p:nvPicPr>
          <p:cNvPr id="15" name="Picture 14" descr="A close up of a bottle&#10;&#10;AI-generated content may be incorrect.">
            <a:extLst>
              <a:ext uri="{FF2B5EF4-FFF2-40B4-BE49-F238E27FC236}">
                <a16:creationId xmlns:a16="http://schemas.microsoft.com/office/drawing/2014/main" id="{248A0B2B-5DCA-73CF-B573-A77FADE6D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83" y="2343133"/>
            <a:ext cx="864564" cy="2119176"/>
          </a:xfrm>
          <a:prstGeom prst="rect">
            <a:avLst/>
          </a:prstGeom>
        </p:spPr>
      </p:pic>
      <p:pic>
        <p:nvPicPr>
          <p:cNvPr id="17" name="Picture 16" descr="A black cylinder with white text&#10;&#10;AI-generated content may be incorrect.">
            <a:extLst>
              <a:ext uri="{FF2B5EF4-FFF2-40B4-BE49-F238E27FC236}">
                <a16:creationId xmlns:a16="http://schemas.microsoft.com/office/drawing/2014/main" id="{0CB7F66D-D2B6-83DE-73D0-0AEFB31E6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06" y="2632462"/>
            <a:ext cx="881968" cy="1989853"/>
          </a:xfrm>
          <a:prstGeom prst="rect">
            <a:avLst/>
          </a:prstGeom>
        </p:spPr>
      </p:pic>
      <p:pic>
        <p:nvPicPr>
          <p:cNvPr id="19" name="Picture 18" descr="A plastic bottle with a blue label&#10;&#10;AI-generated content may be incorrect.">
            <a:extLst>
              <a:ext uri="{FF2B5EF4-FFF2-40B4-BE49-F238E27FC236}">
                <a16:creationId xmlns:a16="http://schemas.microsoft.com/office/drawing/2014/main" id="{08351B1F-B55F-62CF-7F12-731139F92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628" y="1751935"/>
            <a:ext cx="950908" cy="1875454"/>
          </a:xfrm>
          <a:prstGeom prst="rect">
            <a:avLst/>
          </a:prstGeom>
        </p:spPr>
      </p:pic>
      <p:pic>
        <p:nvPicPr>
          <p:cNvPr id="21" name="Picture 20" descr="A white bottle with a purple cap&#10;&#10;AI-generated content may be incorrect.">
            <a:extLst>
              <a:ext uri="{FF2B5EF4-FFF2-40B4-BE49-F238E27FC236}">
                <a16:creationId xmlns:a16="http://schemas.microsoft.com/office/drawing/2014/main" id="{C51D01B5-14D1-96AD-56B4-FAB3D45FA7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14" y="3211506"/>
            <a:ext cx="1198886" cy="1864296"/>
          </a:xfrm>
          <a:prstGeom prst="rect">
            <a:avLst/>
          </a:prstGeom>
        </p:spPr>
      </p:pic>
      <p:pic>
        <p:nvPicPr>
          <p:cNvPr id="27" name="Picture 26" descr="A close-up of a remote control&#10;&#10;AI-generated content may be incorrect.">
            <a:extLst>
              <a:ext uri="{FF2B5EF4-FFF2-40B4-BE49-F238E27FC236}">
                <a16:creationId xmlns:a16="http://schemas.microsoft.com/office/drawing/2014/main" id="{B4013F61-DC1E-8146-81B1-B355C46331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655" y="3258891"/>
            <a:ext cx="1071628" cy="774870"/>
          </a:xfrm>
          <a:prstGeom prst="rect">
            <a:avLst/>
          </a:prstGeom>
        </p:spPr>
      </p:pic>
      <p:pic>
        <p:nvPicPr>
          <p:cNvPr id="29" name="Picture 28" descr="A green and black batteries&#10;&#10;AI-generated content may be incorrect.">
            <a:extLst>
              <a:ext uri="{FF2B5EF4-FFF2-40B4-BE49-F238E27FC236}">
                <a16:creationId xmlns:a16="http://schemas.microsoft.com/office/drawing/2014/main" id="{62A3B2A5-B4CD-2D7B-89E7-016610615A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094" y="3793550"/>
            <a:ext cx="960031" cy="726753"/>
          </a:xfrm>
          <a:prstGeom prst="rect">
            <a:avLst/>
          </a:prstGeom>
        </p:spPr>
      </p:pic>
      <p:pic>
        <p:nvPicPr>
          <p:cNvPr id="31" name="Picture 30" descr="A blue and white container with a lid&#10;&#10;AI-generated content may be incorrect.">
            <a:extLst>
              <a:ext uri="{FF2B5EF4-FFF2-40B4-BE49-F238E27FC236}">
                <a16:creationId xmlns:a16="http://schemas.microsoft.com/office/drawing/2014/main" id="{6775D73F-2B8E-196C-C7E9-7D23A8353C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155" y="3803310"/>
            <a:ext cx="1026543" cy="774870"/>
          </a:xfrm>
          <a:prstGeom prst="rect">
            <a:avLst/>
          </a:prstGeom>
        </p:spPr>
      </p:pic>
      <p:pic>
        <p:nvPicPr>
          <p:cNvPr id="33" name="Picture 32" descr="A yellow capsule with silver rim&#10;&#10;AI-generated content may be incorrect.">
            <a:extLst>
              <a:ext uri="{FF2B5EF4-FFF2-40B4-BE49-F238E27FC236}">
                <a16:creationId xmlns:a16="http://schemas.microsoft.com/office/drawing/2014/main" id="{827F9B3F-B32D-0A70-1BA1-30081BDEE1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12" y="3207298"/>
            <a:ext cx="524171" cy="521661"/>
          </a:xfrm>
          <a:prstGeom prst="rect">
            <a:avLst/>
          </a:prstGeom>
        </p:spPr>
      </p:pic>
      <p:pic>
        <p:nvPicPr>
          <p:cNvPr id="35" name="Picture 34" descr="A white spray can with a silver top&#10;&#10;AI-generated content may be incorrect.">
            <a:extLst>
              <a:ext uri="{FF2B5EF4-FFF2-40B4-BE49-F238E27FC236}">
                <a16:creationId xmlns:a16="http://schemas.microsoft.com/office/drawing/2014/main" id="{36657AB7-8C71-6AEC-922A-B31DF203CA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443" y="1624469"/>
            <a:ext cx="636512" cy="1437328"/>
          </a:xfrm>
          <a:prstGeom prst="rect">
            <a:avLst/>
          </a:prstGeom>
        </p:spPr>
      </p:pic>
      <p:pic>
        <p:nvPicPr>
          <p:cNvPr id="37" name="Picture 36" descr="A yellow and black container&#10;&#10;AI-generated content may be incorrect.">
            <a:extLst>
              <a:ext uri="{FF2B5EF4-FFF2-40B4-BE49-F238E27FC236}">
                <a16:creationId xmlns:a16="http://schemas.microsoft.com/office/drawing/2014/main" id="{9AA9125B-4F87-10E2-C47C-6EA35D1BDD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2695" y="2480487"/>
            <a:ext cx="630528" cy="2066192"/>
          </a:xfrm>
          <a:prstGeom prst="rect">
            <a:avLst/>
          </a:prstGeom>
        </p:spPr>
      </p:pic>
      <p:pic>
        <p:nvPicPr>
          <p:cNvPr id="39" name="Picture 38" descr="A white carton of milk&#10;&#10;AI-generated content may be incorrect.">
            <a:extLst>
              <a:ext uri="{FF2B5EF4-FFF2-40B4-BE49-F238E27FC236}">
                <a16:creationId xmlns:a16="http://schemas.microsoft.com/office/drawing/2014/main" id="{A4B7906E-8C14-1B6D-5E61-565D213168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981" y="3352651"/>
            <a:ext cx="971602" cy="1527237"/>
          </a:xfrm>
          <a:prstGeom prst="rect">
            <a:avLst/>
          </a:prstGeom>
        </p:spPr>
      </p:pic>
      <p:pic>
        <p:nvPicPr>
          <p:cNvPr id="41" name="Picture 40" descr="A close-up of a silver can&#10;&#10;AI-generated content may be incorrect.">
            <a:extLst>
              <a:ext uri="{FF2B5EF4-FFF2-40B4-BE49-F238E27FC236}">
                <a16:creationId xmlns:a16="http://schemas.microsoft.com/office/drawing/2014/main" id="{0A924F26-F984-DB58-A6AD-F83AE417F9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775" y="1964372"/>
            <a:ext cx="610774" cy="1249659"/>
          </a:xfrm>
          <a:prstGeom prst="rect">
            <a:avLst/>
          </a:prstGeom>
        </p:spPr>
      </p:pic>
      <p:pic>
        <p:nvPicPr>
          <p:cNvPr id="23" name="Picture 22" descr="A white tube with a black background&#10;&#10;AI-generated content may be incorrect.">
            <a:extLst>
              <a:ext uri="{FF2B5EF4-FFF2-40B4-BE49-F238E27FC236}">
                <a16:creationId xmlns:a16="http://schemas.microsoft.com/office/drawing/2014/main" id="{B5294041-8FB6-44F0-EEDF-354BDA6662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632" y="2036800"/>
            <a:ext cx="444269" cy="1044683"/>
          </a:xfrm>
          <a:prstGeom prst="rect">
            <a:avLst/>
          </a:prstGeom>
        </p:spPr>
      </p:pic>
      <p:pic>
        <p:nvPicPr>
          <p:cNvPr id="7" name="Picture 6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610F9E02-BE28-ABD0-2190-5C902CBB52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159" y="2880306"/>
            <a:ext cx="331200" cy="331200"/>
          </a:xfrm>
          <a:prstGeom prst="rect">
            <a:avLst/>
          </a:prstGeom>
        </p:spPr>
      </p:pic>
      <p:pic>
        <p:nvPicPr>
          <p:cNvPr id="8" name="Picture 7" descr="A red x in a circle&#10;&#10;AI-generated content may be incorrect.">
            <a:extLst>
              <a:ext uri="{FF2B5EF4-FFF2-40B4-BE49-F238E27FC236}">
                <a16:creationId xmlns:a16="http://schemas.microsoft.com/office/drawing/2014/main" id="{9A413F6F-830A-2E02-7BCE-B1420FE59E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3" y="4141755"/>
            <a:ext cx="329656" cy="329656"/>
          </a:xfrm>
          <a:prstGeom prst="rect">
            <a:avLst/>
          </a:prstGeom>
        </p:spPr>
      </p:pic>
      <p:pic>
        <p:nvPicPr>
          <p:cNvPr id="9" name="Picture 8" descr="A red x in a circle&#10;&#10;AI-generated content may be incorrect.">
            <a:extLst>
              <a:ext uri="{FF2B5EF4-FFF2-40B4-BE49-F238E27FC236}">
                <a16:creationId xmlns:a16="http://schemas.microsoft.com/office/drawing/2014/main" id="{F2798F2B-673E-DB05-D1E9-275053DE9AD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55" y="4156350"/>
            <a:ext cx="329656" cy="329656"/>
          </a:xfrm>
          <a:prstGeom prst="rect">
            <a:avLst/>
          </a:prstGeom>
        </p:spPr>
      </p:pic>
      <p:pic>
        <p:nvPicPr>
          <p:cNvPr id="10" name="Picture 9" descr="A red x in a circle&#10;&#10;AI-generated content may be incorrect.">
            <a:extLst>
              <a:ext uri="{FF2B5EF4-FFF2-40B4-BE49-F238E27FC236}">
                <a16:creationId xmlns:a16="http://schemas.microsoft.com/office/drawing/2014/main" id="{AED7B677-4BD5-2400-8FA2-6E13135AFC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473" y="4130428"/>
            <a:ext cx="329656" cy="329656"/>
          </a:xfrm>
          <a:prstGeom prst="rect">
            <a:avLst/>
          </a:prstGeom>
        </p:spPr>
      </p:pic>
      <p:pic>
        <p:nvPicPr>
          <p:cNvPr id="11" name="Picture 10" descr="A red x in a circle&#10;&#10;AI-generated content may be incorrect.">
            <a:extLst>
              <a:ext uri="{FF2B5EF4-FFF2-40B4-BE49-F238E27FC236}">
                <a16:creationId xmlns:a16="http://schemas.microsoft.com/office/drawing/2014/main" id="{1F24AA0F-3EE6-C355-2D1D-83835A1812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89" y="4119224"/>
            <a:ext cx="329656" cy="329656"/>
          </a:xfrm>
          <a:prstGeom prst="rect">
            <a:avLst/>
          </a:prstGeom>
        </p:spPr>
      </p:pic>
      <p:pic>
        <p:nvPicPr>
          <p:cNvPr id="12" name="Picture 11" descr="A red x in a circle&#10;&#10;AI-generated content may be incorrect.">
            <a:extLst>
              <a:ext uri="{FF2B5EF4-FFF2-40B4-BE49-F238E27FC236}">
                <a16:creationId xmlns:a16="http://schemas.microsoft.com/office/drawing/2014/main" id="{7F3705D9-545B-B039-C633-2AFDDE8F9DB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81" y="3572727"/>
            <a:ext cx="329656" cy="329656"/>
          </a:xfrm>
          <a:prstGeom prst="rect">
            <a:avLst/>
          </a:prstGeom>
        </p:spPr>
      </p:pic>
      <p:pic>
        <p:nvPicPr>
          <p:cNvPr id="16" name="Picture 15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CD7842EB-4A87-BFF5-58BD-9E83EF93B7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164" y="2801068"/>
            <a:ext cx="331200" cy="331200"/>
          </a:xfrm>
          <a:prstGeom prst="rect">
            <a:avLst/>
          </a:prstGeom>
        </p:spPr>
      </p:pic>
      <p:pic>
        <p:nvPicPr>
          <p:cNvPr id="18" name="Picture 17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229388CB-2181-C424-EDAA-6663013848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082" y="3260080"/>
            <a:ext cx="331200" cy="331200"/>
          </a:xfrm>
          <a:prstGeom prst="rect">
            <a:avLst/>
          </a:prstGeom>
        </p:spPr>
      </p:pic>
      <p:pic>
        <p:nvPicPr>
          <p:cNvPr id="20" name="Picture 19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D01D5CF0-552B-344A-DD05-BC9E145F44D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489" y="2696420"/>
            <a:ext cx="331200" cy="331200"/>
          </a:xfrm>
          <a:prstGeom prst="rect">
            <a:avLst/>
          </a:prstGeom>
        </p:spPr>
      </p:pic>
      <p:pic>
        <p:nvPicPr>
          <p:cNvPr id="22" name="Picture 21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4F043D5F-BADD-A642-40A0-C5A52AA1343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583" y="3496154"/>
            <a:ext cx="331200" cy="331200"/>
          </a:xfrm>
          <a:prstGeom prst="rect">
            <a:avLst/>
          </a:prstGeom>
        </p:spPr>
      </p:pic>
      <p:pic>
        <p:nvPicPr>
          <p:cNvPr id="24" name="Picture 23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E9558A44-D128-E8F3-DE1F-B75259C9A7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005" y="4463733"/>
            <a:ext cx="331200" cy="331200"/>
          </a:xfrm>
          <a:prstGeom prst="rect">
            <a:avLst/>
          </a:prstGeom>
        </p:spPr>
      </p:pic>
      <p:pic>
        <p:nvPicPr>
          <p:cNvPr id="26" name="Picture 25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16E9768C-DBEE-D69D-A1B6-2F51E993BD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48" y="4560599"/>
            <a:ext cx="331200" cy="331200"/>
          </a:xfrm>
          <a:prstGeom prst="rect">
            <a:avLst/>
          </a:prstGeom>
        </p:spPr>
      </p:pic>
      <p:pic>
        <p:nvPicPr>
          <p:cNvPr id="28" name="Picture 27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5E1F7CB5-64D3-C837-E628-501B6811C6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97" y="4182598"/>
            <a:ext cx="331200" cy="331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7FA788-9B9F-D7D9-9ED9-7D81D4A9F628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Les règles de tri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804422-A2C7-09C3-C75D-67C36FCACA47}"/>
              </a:ext>
            </a:extLst>
          </p:cNvPr>
          <p:cNvSpPr txBox="1"/>
          <p:nvPr/>
        </p:nvSpPr>
        <p:spPr>
          <a:xfrm>
            <a:off x="425303" y="1081320"/>
            <a:ext cx="7971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Te souviens-tu des règles de tri? </a:t>
            </a:r>
            <a:br>
              <a:rPr lang="fr-FR" dirty="0">
                <a:latin typeface="Museo Sans 100" panose="02000000000000000000" pitchFamily="50" charset="0"/>
              </a:rPr>
            </a:br>
            <a:r>
              <a:rPr lang="fr-FR" dirty="0">
                <a:latin typeface="Museo Sans 100" panose="02000000000000000000" pitchFamily="50" charset="0"/>
              </a:rPr>
              <a:t>Place les objets autorisés dans le sac bleu.</a:t>
            </a:r>
          </a:p>
        </p:txBody>
      </p:sp>
    </p:spTree>
    <p:extLst>
      <p:ext uri="{BB962C8B-B14F-4D97-AF65-F5344CB8AC3E}">
        <p14:creationId xmlns:p14="http://schemas.microsoft.com/office/powerpoint/2010/main" val="31930452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C3A4E-5F69-2BD0-B5E6-C12ADA673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88758572-B910-ED92-E9D8-8910DCB9514D}"/>
              </a:ext>
            </a:extLst>
          </p:cNvPr>
          <p:cNvSpPr txBox="1"/>
          <p:nvPr/>
        </p:nvSpPr>
        <p:spPr>
          <a:xfrm>
            <a:off x="425303" y="1081320"/>
            <a:ext cx="7971351" cy="38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fr-FR" dirty="0">
                <a:latin typeface="Museo Sans 100" panose="02000000000000000000" pitchFamily="50" charset="0"/>
              </a:rPr>
              <a:t>Voici 3 conseils pour t’aider à savoir si tu peux collecter un sac ou non: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4E25BCD-AE6B-7129-32AF-87F07F40A482}"/>
              </a:ext>
            </a:extLst>
          </p:cNvPr>
          <p:cNvGrpSpPr/>
          <p:nvPr/>
        </p:nvGrpSpPr>
        <p:grpSpPr>
          <a:xfrm>
            <a:off x="3039397" y="1688501"/>
            <a:ext cx="3047162" cy="3462371"/>
            <a:chOff x="0" y="1678561"/>
            <a:chExt cx="3042138" cy="346237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CD2B686-383F-8DE3-B6E4-1B2D54C2718E}"/>
                </a:ext>
              </a:extLst>
            </p:cNvPr>
            <p:cNvSpPr/>
            <p:nvPr/>
          </p:nvSpPr>
          <p:spPr>
            <a:xfrm>
              <a:off x="0" y="1678561"/>
              <a:ext cx="3042138" cy="3462371"/>
            </a:xfrm>
            <a:prstGeom prst="rect">
              <a:avLst/>
            </a:prstGeom>
            <a:solidFill>
              <a:srgbClr val="CE5D51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3E5CF2C-66A2-E86D-F6EF-E20CFA8E6E5D}"/>
                </a:ext>
              </a:extLst>
            </p:cNvPr>
            <p:cNvSpPr txBox="1"/>
            <p:nvPr/>
          </p:nvSpPr>
          <p:spPr>
            <a:xfrm>
              <a:off x="1108527" y="1678561"/>
              <a:ext cx="77420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BE" sz="6000" b="1" dirty="0">
                  <a:solidFill>
                    <a:srgbClr val="CE5D51"/>
                  </a:solidFill>
                  <a:latin typeface="Museo Sans 900" panose="02000000000000000000" pitchFamily="50" charset="0"/>
                </a:rPr>
                <a:t>2</a:t>
              </a:r>
              <a:endParaRPr lang="nl-BE" sz="6000" b="0" dirty="0">
                <a:solidFill>
                  <a:prstClr val="black"/>
                </a:solidFill>
                <a:latin typeface="Microsoft Sans Serif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9C1EB37-23C9-317C-E13B-785D006810A4}"/>
                </a:ext>
              </a:extLst>
            </p:cNvPr>
            <p:cNvSpPr txBox="1"/>
            <p:nvPr/>
          </p:nvSpPr>
          <p:spPr>
            <a:xfrm>
              <a:off x="148297" y="3537580"/>
              <a:ext cx="2745545" cy="112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  <a:spcAft>
                  <a:spcPts val="600"/>
                </a:spcAft>
              </a:pPr>
              <a:r>
                <a:rPr lang="nl-NL" sz="1400" b="1" dirty="0">
                  <a:solidFill>
                    <a:srgbClr val="CE5D51"/>
                  </a:solidFill>
                  <a:latin typeface="Museo Sans 900" panose="02000000000000000000" pitchFamily="50" charset="0"/>
                </a:rPr>
                <a:t>Le poids</a:t>
              </a:r>
            </a:p>
            <a:p>
              <a:pPr algn="ctr"/>
              <a:r>
                <a:rPr lang="fr-FR" sz="1400" dirty="0">
                  <a:latin typeface="Museo Sans 100" panose="02000000000000000000" pitchFamily="50" charset="0"/>
                </a:rPr>
                <a:t>Si un sac pèse trop lourd, </a:t>
              </a:r>
            </a:p>
            <a:p>
              <a:pPr algn="ctr"/>
              <a:r>
                <a:rPr lang="fr-FR" sz="1400" dirty="0">
                  <a:latin typeface="Museo Sans 100" panose="02000000000000000000" pitchFamily="50" charset="0"/>
                </a:rPr>
                <a:t>il y a peut-être un intrus dans</a:t>
              </a:r>
              <a:br>
                <a:rPr lang="fr-FR" sz="1400" dirty="0">
                  <a:latin typeface="Museo Sans 100" panose="02000000000000000000" pitchFamily="50" charset="0"/>
                </a:rPr>
              </a:br>
              <a:r>
                <a:rPr lang="fr-FR" sz="1400" dirty="0">
                  <a:latin typeface="Museo Sans 100" panose="02000000000000000000" pitchFamily="50" charset="0"/>
                </a:rPr>
                <a:t>ce sac.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E635FEA-695F-D638-17C5-E9163217E729}"/>
              </a:ext>
            </a:extLst>
          </p:cNvPr>
          <p:cNvGrpSpPr/>
          <p:nvPr/>
        </p:nvGrpSpPr>
        <p:grpSpPr>
          <a:xfrm>
            <a:off x="6084277" y="1688501"/>
            <a:ext cx="3059723" cy="3462371"/>
            <a:chOff x="3037222" y="1678561"/>
            <a:chExt cx="3059723" cy="346237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73CAF9E-A51B-FB17-4203-13A9B5FAA500}"/>
                </a:ext>
              </a:extLst>
            </p:cNvPr>
            <p:cNvSpPr/>
            <p:nvPr/>
          </p:nvSpPr>
          <p:spPr>
            <a:xfrm>
              <a:off x="3037222" y="1678561"/>
              <a:ext cx="3059723" cy="3462371"/>
            </a:xfrm>
            <a:prstGeom prst="rect">
              <a:avLst/>
            </a:prstGeom>
            <a:solidFill>
              <a:srgbClr val="CE5D5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4712E6D-1391-3954-D962-3D916309985C}"/>
                </a:ext>
              </a:extLst>
            </p:cNvPr>
            <p:cNvSpPr txBox="1"/>
            <p:nvPr/>
          </p:nvSpPr>
          <p:spPr>
            <a:xfrm>
              <a:off x="4246521" y="1694589"/>
              <a:ext cx="77420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BE" sz="6000" b="1" dirty="0">
                  <a:solidFill>
                    <a:srgbClr val="CE5D51"/>
                  </a:solidFill>
                  <a:latin typeface="Museo Sans 900" panose="02000000000000000000" pitchFamily="50" charset="0"/>
                </a:rPr>
                <a:t>3</a:t>
              </a:r>
              <a:endParaRPr lang="nl-BE" sz="6000" b="0" dirty="0">
                <a:solidFill>
                  <a:prstClr val="black"/>
                </a:solidFill>
                <a:latin typeface="Microsoft Sans Serif" panose="020B0604020202020204" pitchFamily="34" charset="0"/>
              </a:endParaRPr>
            </a:p>
          </p:txBody>
        </p:sp>
        <p:pic>
          <p:nvPicPr>
            <p:cNvPr id="45" name="Graphic 44" descr="Ear outline">
              <a:extLst>
                <a:ext uri="{FF2B5EF4-FFF2-40B4-BE49-F238E27FC236}">
                  <a16:creationId xmlns:a16="http://schemas.microsoft.com/office/drawing/2014/main" id="{A5F50778-14E8-FA1C-29EF-656117AAB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06325" y="2636234"/>
              <a:ext cx="914400" cy="91440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0F2614E-F7D7-8C6B-B5D5-BAE79F0D773A}"/>
                </a:ext>
              </a:extLst>
            </p:cNvPr>
            <p:cNvSpPr txBox="1"/>
            <p:nvPr/>
          </p:nvSpPr>
          <p:spPr>
            <a:xfrm>
              <a:off x="3199227" y="3537579"/>
              <a:ext cx="2745545" cy="112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  <a:spcAft>
                  <a:spcPts val="600"/>
                </a:spcAft>
              </a:pPr>
              <a:r>
                <a:rPr lang="nl-NL" sz="1400" b="1" dirty="0">
                  <a:solidFill>
                    <a:srgbClr val="CE5D51"/>
                  </a:solidFill>
                  <a:latin typeface="Museo Sans 900" panose="02000000000000000000" pitchFamily="50" charset="0"/>
                </a:rPr>
                <a:t>Son</a:t>
              </a:r>
            </a:p>
            <a:p>
              <a:pPr algn="ctr"/>
              <a:r>
                <a:rPr lang="fr-FR" sz="1400" dirty="0">
                  <a:latin typeface="Museo Sans 100" panose="02000000000000000000" pitchFamily="50" charset="0"/>
                </a:rPr>
                <a:t>Si tu entends des bruits de verre dans le sac, cela signifie qu’il ne doit pas être pris.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DE360F1-69F5-3256-F2C2-B16172353C37}"/>
              </a:ext>
            </a:extLst>
          </p:cNvPr>
          <p:cNvGrpSpPr/>
          <p:nvPr/>
        </p:nvGrpSpPr>
        <p:grpSpPr>
          <a:xfrm>
            <a:off x="-3738" y="1688500"/>
            <a:ext cx="3042138" cy="3462372"/>
            <a:chOff x="6101862" y="1678560"/>
            <a:chExt cx="3042138" cy="346237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738FCC1-B5C7-2092-C327-6F792108F742}"/>
                </a:ext>
              </a:extLst>
            </p:cNvPr>
            <p:cNvSpPr/>
            <p:nvPr/>
          </p:nvSpPr>
          <p:spPr>
            <a:xfrm>
              <a:off x="6101862" y="1678561"/>
              <a:ext cx="3042138" cy="3462371"/>
            </a:xfrm>
            <a:prstGeom prst="rect">
              <a:avLst/>
            </a:prstGeom>
            <a:solidFill>
              <a:srgbClr val="CE5D51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DDBF0EB-E3C2-B3C9-BF9D-6F814FA9484D}"/>
                </a:ext>
              </a:extLst>
            </p:cNvPr>
            <p:cNvSpPr txBox="1"/>
            <p:nvPr/>
          </p:nvSpPr>
          <p:spPr>
            <a:xfrm>
              <a:off x="7288659" y="1678560"/>
              <a:ext cx="77420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BE" sz="6000" b="1" dirty="0">
                  <a:solidFill>
                    <a:srgbClr val="CE5D51"/>
                  </a:solidFill>
                  <a:latin typeface="Museo Sans 900" panose="02000000000000000000" pitchFamily="50" charset="0"/>
                </a:rPr>
                <a:t>1</a:t>
              </a:r>
              <a:endParaRPr lang="nl-BE" sz="6000" b="0" dirty="0">
                <a:solidFill>
                  <a:prstClr val="black"/>
                </a:solidFill>
                <a:latin typeface="Microsoft Sans Serif" panose="020B0604020202020204" pitchFamily="34" charset="0"/>
              </a:endParaRPr>
            </a:p>
          </p:txBody>
        </p:sp>
        <p:pic>
          <p:nvPicPr>
            <p:cNvPr id="46" name="Graphic 45" descr="Eye outline">
              <a:extLst>
                <a:ext uri="{FF2B5EF4-FFF2-40B4-BE49-F238E27FC236}">
                  <a16:creationId xmlns:a16="http://schemas.microsoft.com/office/drawing/2014/main" id="{F650BC4F-E4DB-CF09-C14D-15E5FF554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18561" y="2635841"/>
              <a:ext cx="914400" cy="91440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B4246DE-9505-A839-561A-1A91A538D856}"/>
                </a:ext>
              </a:extLst>
            </p:cNvPr>
            <p:cNvSpPr txBox="1"/>
            <p:nvPr/>
          </p:nvSpPr>
          <p:spPr>
            <a:xfrm>
              <a:off x="6250158" y="3491859"/>
              <a:ext cx="2745545" cy="112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  <a:spcAft>
                  <a:spcPts val="600"/>
                </a:spcAft>
              </a:pPr>
              <a:r>
                <a:rPr lang="nl-NL" sz="1400" b="1" dirty="0">
                  <a:solidFill>
                    <a:srgbClr val="CE5D51"/>
                  </a:solidFill>
                  <a:latin typeface="Museo Sans 900" panose="02000000000000000000" pitchFamily="50" charset="0"/>
                </a:rPr>
                <a:t>L’aspect</a:t>
              </a:r>
            </a:p>
            <a:p>
              <a:pPr algn="ctr"/>
              <a:r>
                <a:rPr lang="fr-FR" sz="1400" dirty="0">
                  <a:latin typeface="Museo Sans 100" panose="02000000000000000000" pitchFamily="50" charset="0"/>
                </a:rPr>
                <a:t>Si tu remarques des éléments interdits dans le  PMC, tu ne dois pas prendre ce sac.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A2368E9-1F46-FD44-2A5B-20101F04FF4D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Quand refuser un sac?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3" name="Picture 2" descr="A white line in a black background&#10;&#10;AI-generated content may be incorrect.">
            <a:extLst>
              <a:ext uri="{FF2B5EF4-FFF2-40B4-BE49-F238E27FC236}">
                <a16:creationId xmlns:a16="http://schemas.microsoft.com/office/drawing/2014/main" id="{BE4C66FD-52A4-9A33-3802-2F916B46AC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21" y="2857750"/>
            <a:ext cx="1155065" cy="47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4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E96C66EE-320A-F1C5-EAB5-01CEFED65D48}"/>
              </a:ext>
            </a:extLst>
          </p:cNvPr>
          <p:cNvSpPr>
            <a:spLocks noChangeAspect="1"/>
          </p:cNvSpPr>
          <p:nvPr/>
        </p:nvSpPr>
        <p:spPr>
          <a:xfrm>
            <a:off x="6208502" y="1387236"/>
            <a:ext cx="826790" cy="800952"/>
          </a:xfrm>
          <a:prstGeom prst="ellipse">
            <a:avLst/>
          </a:prstGeom>
          <a:solidFill>
            <a:srgbClr val="4F72B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069D6C6-BEC1-8399-3C84-5DA99296C3ED}"/>
              </a:ext>
            </a:extLst>
          </p:cNvPr>
          <p:cNvSpPr/>
          <p:nvPr/>
        </p:nvSpPr>
        <p:spPr>
          <a:xfrm>
            <a:off x="1583909" y="1221457"/>
            <a:ext cx="1067281" cy="1033929"/>
          </a:xfrm>
          <a:prstGeom prst="ellipse">
            <a:avLst/>
          </a:prstGeom>
          <a:solidFill>
            <a:srgbClr val="4F7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4F72B8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F1CF88-308D-31A6-46E7-E1BE09EAFCC3}"/>
              </a:ext>
            </a:extLst>
          </p:cNvPr>
          <p:cNvSpPr txBox="1"/>
          <p:nvPr/>
        </p:nvSpPr>
        <p:spPr>
          <a:xfrm>
            <a:off x="1802820" y="1263786"/>
            <a:ext cx="711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chemeClr val="bg1"/>
                </a:solidFill>
                <a:latin typeface="Museo Sans 900" panose="02000000000000000000" pitchFamily="50" charset="0"/>
              </a:rPr>
              <a:t>P</a:t>
            </a:r>
            <a:endParaRPr lang="en-BE" sz="6000" dirty="0">
              <a:solidFill>
                <a:schemeClr val="bg1"/>
              </a:solidFill>
              <a:latin typeface="Museo Sans 900" panose="020000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B2C560-3745-A009-BF0C-466F0754FB39}"/>
              </a:ext>
            </a:extLst>
          </p:cNvPr>
          <p:cNvSpPr txBox="1"/>
          <p:nvPr/>
        </p:nvSpPr>
        <p:spPr>
          <a:xfrm>
            <a:off x="901061" y="2309076"/>
            <a:ext cx="2432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latin typeface="Museo Sans 300" panose="02000000000000000000" pitchFamily="50" charset="0"/>
              </a:rPr>
              <a:t>Emballages</a:t>
            </a:r>
            <a:r>
              <a:rPr lang="en-GB" sz="1600" dirty="0">
                <a:latin typeface="Museo Sans 300" panose="02000000000000000000" pitchFamily="50" charset="0"/>
              </a:rPr>
              <a:t> </a:t>
            </a:r>
            <a:r>
              <a:rPr lang="en-GB" sz="1600" dirty="0" err="1">
                <a:latin typeface="Museo Sans 300" panose="02000000000000000000" pitchFamily="50" charset="0"/>
              </a:rPr>
              <a:t>en</a:t>
            </a:r>
            <a:r>
              <a:rPr lang="en-GB" sz="1600" dirty="0">
                <a:latin typeface="Museo Sans 300" panose="02000000000000000000" pitchFamily="50" charset="0"/>
              </a:rPr>
              <a:t> plastique</a:t>
            </a:r>
            <a:endParaRPr lang="en-BE" sz="1600" dirty="0">
              <a:latin typeface="Museo Sans 300" panose="02000000000000000000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21FE4-688A-1A64-C85B-9F10DEE7CAF8}"/>
              </a:ext>
            </a:extLst>
          </p:cNvPr>
          <p:cNvSpPr/>
          <p:nvPr/>
        </p:nvSpPr>
        <p:spPr>
          <a:xfrm>
            <a:off x="0" y="3700745"/>
            <a:ext cx="9144000" cy="1163929"/>
          </a:xfrm>
          <a:prstGeom prst="rect">
            <a:avLst/>
          </a:prstGeom>
          <a:solidFill>
            <a:srgbClr val="C9D88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0CE3AD9-E0E7-0632-37B8-542EFC65AC6A}"/>
              </a:ext>
            </a:extLst>
          </p:cNvPr>
          <p:cNvSpPr>
            <a:spLocks noChangeAspect="1"/>
          </p:cNvSpPr>
          <p:nvPr/>
        </p:nvSpPr>
        <p:spPr>
          <a:xfrm>
            <a:off x="3998439" y="1387236"/>
            <a:ext cx="826790" cy="800952"/>
          </a:xfrm>
          <a:prstGeom prst="ellipse">
            <a:avLst/>
          </a:prstGeom>
          <a:solidFill>
            <a:srgbClr val="4F72B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79B105-5C63-A9BA-E526-82CC41F2105F}"/>
              </a:ext>
            </a:extLst>
          </p:cNvPr>
          <p:cNvSpPr txBox="1"/>
          <p:nvPr/>
        </p:nvSpPr>
        <p:spPr>
          <a:xfrm>
            <a:off x="4090769" y="1442301"/>
            <a:ext cx="647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4F72B8"/>
                </a:solidFill>
                <a:latin typeface="Museo Sans 900" panose="02000000000000000000" pitchFamily="50" charset="0"/>
              </a:rPr>
              <a:t>M</a:t>
            </a:r>
            <a:endParaRPr lang="en-BE" sz="4000" dirty="0">
              <a:solidFill>
                <a:srgbClr val="4F72B8"/>
              </a:solidFill>
              <a:latin typeface="Museo Sans 900" panose="02000000000000000000" pitchFamily="5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6CE83C-BE13-C0B3-2A97-518DAB571161}"/>
              </a:ext>
            </a:extLst>
          </p:cNvPr>
          <p:cNvSpPr txBox="1"/>
          <p:nvPr/>
        </p:nvSpPr>
        <p:spPr>
          <a:xfrm>
            <a:off x="6338005" y="1440119"/>
            <a:ext cx="567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4F72B8"/>
                </a:solidFill>
                <a:latin typeface="Museo Sans 900" panose="02000000000000000000" pitchFamily="50" charset="0"/>
              </a:rPr>
              <a:t>C</a:t>
            </a:r>
            <a:endParaRPr lang="en-BE" sz="4000" dirty="0">
              <a:solidFill>
                <a:srgbClr val="4F72B8"/>
              </a:solidFill>
              <a:latin typeface="Museo Sans 900" panose="02000000000000000000" pitchFamily="5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1678B0-1D70-1A45-CCEA-FDCD9DFA7FEF}"/>
              </a:ext>
            </a:extLst>
          </p:cNvPr>
          <p:cNvSpPr/>
          <p:nvPr/>
        </p:nvSpPr>
        <p:spPr>
          <a:xfrm>
            <a:off x="3670663" y="1050384"/>
            <a:ext cx="3670517" cy="125869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B0EBBA-F30D-FB99-B5C6-F9D870F83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452" y="2537633"/>
            <a:ext cx="8648941" cy="18933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2CF247-D922-D48C-8B43-D4561ACBDB0F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Qu’est ce que le PMC?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740D2B-2F4B-7C2B-C489-C7EA03E5A512}"/>
              </a:ext>
            </a:extLst>
          </p:cNvPr>
          <p:cNvSpPr txBox="1"/>
          <p:nvPr/>
        </p:nvSpPr>
        <p:spPr>
          <a:xfrm>
            <a:off x="381777" y="4157021"/>
            <a:ext cx="1122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latin typeface="Museo Sans 300" panose="02000000000000000000" pitchFamily="50" charset="0"/>
              </a:rPr>
              <a:t>bouteilles</a:t>
            </a:r>
            <a:endParaRPr lang="en-BE" sz="1600" dirty="0">
              <a:latin typeface="Museo Sans 300" panose="02000000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CF7F25-B67C-100F-1594-50D64ABD6D66}"/>
              </a:ext>
            </a:extLst>
          </p:cNvPr>
          <p:cNvSpPr txBox="1"/>
          <p:nvPr/>
        </p:nvSpPr>
        <p:spPr>
          <a:xfrm>
            <a:off x="1788655" y="4157021"/>
            <a:ext cx="874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Museo Sans 300" panose="02000000000000000000" pitchFamily="50" charset="0"/>
              </a:rPr>
              <a:t>flacons</a:t>
            </a:r>
            <a:endParaRPr lang="en-BE" sz="1600" dirty="0">
              <a:latin typeface="Museo Sans 300" panose="02000000000000000000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B64A14-242B-0BDE-5451-0A15405C7190}"/>
              </a:ext>
            </a:extLst>
          </p:cNvPr>
          <p:cNvSpPr txBox="1"/>
          <p:nvPr/>
        </p:nvSpPr>
        <p:spPr>
          <a:xfrm>
            <a:off x="7768795" y="4157021"/>
            <a:ext cx="1347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Museo Sans 300" panose="02000000000000000000" pitchFamily="50" charset="0"/>
              </a:rPr>
              <a:t>capsules</a:t>
            </a:r>
          </a:p>
          <a:p>
            <a:pPr algn="ctr"/>
            <a:r>
              <a:rPr lang="en-GB" sz="1600" dirty="0">
                <a:latin typeface="Museo Sans 300" panose="02000000000000000000" pitchFamily="50" charset="0"/>
              </a:rPr>
              <a:t>de </a:t>
            </a:r>
            <a:r>
              <a:rPr lang="en-GB" sz="1600" dirty="0" err="1">
                <a:latin typeface="Museo Sans 300" panose="02000000000000000000" pitchFamily="50" charset="0"/>
              </a:rPr>
              <a:t>boissons</a:t>
            </a:r>
            <a:endParaRPr lang="en-BE" sz="1600" dirty="0">
              <a:latin typeface="Museo Sans 300" panose="02000000000000000000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9CF9C7-C26E-6681-1AF9-AA45EF909EFB}"/>
              </a:ext>
            </a:extLst>
          </p:cNvPr>
          <p:cNvSpPr txBox="1"/>
          <p:nvPr/>
        </p:nvSpPr>
        <p:spPr>
          <a:xfrm>
            <a:off x="4942489" y="4162723"/>
            <a:ext cx="1264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Museo Sans 300" panose="02000000000000000000" pitchFamily="50" charset="0"/>
              </a:rPr>
              <a:t>barquettes et </a:t>
            </a:r>
            <a:r>
              <a:rPr lang="en-GB" sz="1600" dirty="0" err="1">
                <a:latin typeface="Museo Sans 300" panose="02000000000000000000" pitchFamily="50" charset="0"/>
              </a:rPr>
              <a:t>raviers</a:t>
            </a:r>
            <a:endParaRPr lang="en-BE" sz="1600" dirty="0">
              <a:latin typeface="Museo Sans 300" panose="02000000000000000000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E29D60-0AD4-A4A9-5979-148DBED65DAB}"/>
              </a:ext>
            </a:extLst>
          </p:cNvPr>
          <p:cNvSpPr txBox="1"/>
          <p:nvPr/>
        </p:nvSpPr>
        <p:spPr>
          <a:xfrm>
            <a:off x="6447206" y="4157021"/>
            <a:ext cx="1525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Museo Sans 300" panose="02000000000000000000" pitchFamily="50" charset="0"/>
              </a:rPr>
              <a:t>pots et tubes</a:t>
            </a:r>
            <a:endParaRPr lang="en-BE" sz="1600" dirty="0">
              <a:latin typeface="Museo Sans 300" panose="02000000000000000000" pitchFamily="5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256593-D42E-6D91-3788-71CD972CFBE9}"/>
              </a:ext>
            </a:extLst>
          </p:cNvPr>
          <p:cNvSpPr txBox="1"/>
          <p:nvPr/>
        </p:nvSpPr>
        <p:spPr>
          <a:xfrm>
            <a:off x="3009434" y="4157021"/>
            <a:ext cx="1525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Museo Sans 300" panose="02000000000000000000" pitchFamily="50" charset="0"/>
              </a:rPr>
              <a:t>films, sacs </a:t>
            </a:r>
            <a:br>
              <a:rPr lang="en-GB" sz="1600" dirty="0">
                <a:latin typeface="Museo Sans 300" panose="02000000000000000000" pitchFamily="50" charset="0"/>
              </a:rPr>
            </a:br>
            <a:r>
              <a:rPr lang="en-GB" sz="1600" dirty="0">
                <a:latin typeface="Museo Sans 300" panose="02000000000000000000" pitchFamily="50" charset="0"/>
              </a:rPr>
              <a:t>et sachets </a:t>
            </a:r>
            <a:endParaRPr lang="en-BE" sz="1600" dirty="0">
              <a:latin typeface="Museo Sans 3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170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77745-FBD8-843B-E88C-7DB8FA69B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CE6002-48DF-87F9-6A5D-17F3792B05F3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Quand refuser un sac?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3" name="Picture 2" descr="A white line in a black background&#10;&#10;AI-generated content may be incorrect.">
            <a:extLst>
              <a:ext uri="{FF2B5EF4-FFF2-40B4-BE49-F238E27FC236}">
                <a16:creationId xmlns:a16="http://schemas.microsoft.com/office/drawing/2014/main" id="{4C80D732-FEDD-F464-4C82-9D6014051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21" y="2857750"/>
            <a:ext cx="1155065" cy="4705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9358EB-B82B-66D8-4E92-59FBB3EEC9BE}"/>
              </a:ext>
            </a:extLst>
          </p:cNvPr>
          <p:cNvSpPr txBox="1"/>
          <p:nvPr/>
        </p:nvSpPr>
        <p:spPr>
          <a:xfrm>
            <a:off x="503239" y="1131888"/>
            <a:ext cx="2249900" cy="1306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fr-FR" dirty="0">
                <a:latin typeface="Museo Sans 100" panose="02000000000000000000" pitchFamily="50" charset="0"/>
              </a:rPr>
              <a:t>Voici 3 conseils pour t’aider à savoir si tu peux collecter un sac ou non.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DBAF20-5868-C907-87D9-B70B1AC9E8DF}"/>
              </a:ext>
            </a:extLst>
          </p:cNvPr>
          <p:cNvSpPr txBox="1"/>
          <p:nvPr/>
        </p:nvSpPr>
        <p:spPr>
          <a:xfrm>
            <a:off x="2834269" y="4602042"/>
            <a:ext cx="571492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dirty="0">
                <a:latin typeface="Museo Sans 100"/>
                <a:hlinkClick r:id="rId4"/>
              </a:rPr>
              <a:t>Quand refusez-vous un sac PMC? - 3 conseils</a:t>
            </a:r>
            <a:endParaRPr lang="en-BE" dirty="0">
              <a:latin typeface="Museo Sans 100"/>
              <a:hlinkClick r:id="rId4"/>
            </a:endParaRPr>
          </a:p>
        </p:txBody>
      </p:sp>
      <p:pic>
        <p:nvPicPr>
          <p:cNvPr id="7" name="Online Media 6" title="Quand refusez-vous un sac PMC ? Regarde. Pèse. Ecoute. Refuse si nécessaire.">
            <a:hlinkClick r:id="" action="ppaction://noaction"/>
            <a:extLst>
              <a:ext uri="{FF2B5EF4-FFF2-40B4-BE49-F238E27FC236}">
                <a16:creationId xmlns:a16="http://schemas.microsoft.com/office/drawing/2014/main" id="{20412548-D9AE-6603-3AC2-08600717473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871909" y="1129812"/>
            <a:ext cx="5642221" cy="350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671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C67C2-D31E-6C55-BB84-7E59E45D3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d circle with white text&#10;&#10;AI-generated content may be incorrect.">
            <a:extLst>
              <a:ext uri="{FF2B5EF4-FFF2-40B4-BE49-F238E27FC236}">
                <a16:creationId xmlns:a16="http://schemas.microsoft.com/office/drawing/2014/main" id="{A4BF0988-3879-71B8-EFE0-FEB49FB19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4225">
            <a:off x="1731801" y="1656525"/>
            <a:ext cx="2078582" cy="2078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420FCF-8B38-0BCE-E733-989E92ABDA72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Autocollant de refus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4" name="Picture 3" descr="A blue bag with black background&#10;&#10;AI-generated content may be incorrect.">
            <a:extLst>
              <a:ext uri="{FF2B5EF4-FFF2-40B4-BE49-F238E27FC236}">
                <a16:creationId xmlns:a16="http://schemas.microsoft.com/office/drawing/2014/main" id="{7E43E64D-AFAF-C06D-8AD8-332FA4E00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849" y="631134"/>
            <a:ext cx="4930532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BACB7F-1D60-9F3A-6163-E0B25974E86F}"/>
              </a:ext>
            </a:extLst>
          </p:cNvPr>
          <p:cNvSpPr txBox="1"/>
          <p:nvPr/>
        </p:nvSpPr>
        <p:spPr>
          <a:xfrm>
            <a:off x="425304" y="3788133"/>
            <a:ext cx="4691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578C37"/>
                </a:solidFill>
                <a:latin typeface="Museo Sans 500" panose="02000000000000000000" pitchFamily="50" charset="0"/>
              </a:rPr>
              <a:t>Colle l’autocollant de refus sur le sac PMC. Ainsi, la personne qui l’a déposé</a:t>
            </a:r>
          </a:p>
          <a:p>
            <a:pPr algn="ctr"/>
            <a:r>
              <a:rPr lang="fr-FR" dirty="0">
                <a:solidFill>
                  <a:srgbClr val="578C37"/>
                </a:solidFill>
                <a:latin typeface="Museo Sans 500" panose="02000000000000000000" pitchFamily="50" charset="0"/>
              </a:rPr>
              <a:t>saura qu’il y a un problème.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2FCFB9-9219-AE77-6D8C-67D6F452110B}"/>
              </a:ext>
            </a:extLst>
          </p:cNvPr>
          <p:cNvCxnSpPr>
            <a:cxnSpLocks/>
          </p:cNvCxnSpPr>
          <p:nvPr/>
        </p:nvCxnSpPr>
        <p:spPr>
          <a:xfrm>
            <a:off x="4002407" y="3059723"/>
            <a:ext cx="2467666" cy="0"/>
          </a:xfrm>
          <a:prstGeom prst="straightConnector1">
            <a:avLst/>
          </a:prstGeom>
          <a:ln w="57150">
            <a:solidFill>
              <a:srgbClr val="C9D8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D9785BC-F438-47ED-2531-171C5D759175}"/>
              </a:ext>
            </a:extLst>
          </p:cNvPr>
          <p:cNvSpPr txBox="1"/>
          <p:nvPr/>
        </p:nvSpPr>
        <p:spPr>
          <a:xfrm>
            <a:off x="425303" y="1081320"/>
            <a:ext cx="7971351" cy="844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fr-FR" dirty="0">
                <a:latin typeface="Museo Sans 100" panose="02000000000000000000" pitchFamily="50" charset="0"/>
              </a:rPr>
              <a:t>Que fais-tu lorsque tu refuses un sac?</a:t>
            </a:r>
          </a:p>
          <a:p>
            <a:pPr>
              <a:lnSpc>
                <a:spcPts val="2400"/>
              </a:lnSpc>
              <a:spcAft>
                <a:spcPts val="1200"/>
              </a:spcAft>
            </a:pPr>
            <a:endParaRPr lang="nl-NL" dirty="0">
              <a:latin typeface="Museo Sans 100" panose="020000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9EBF8E-C0CC-2A8B-9902-801A57127086}"/>
              </a:ext>
            </a:extLst>
          </p:cNvPr>
          <p:cNvSpPr txBox="1"/>
          <p:nvPr/>
        </p:nvSpPr>
        <p:spPr>
          <a:xfrm>
            <a:off x="6924057" y="1715471"/>
            <a:ext cx="182369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dirty="0">
                <a:solidFill>
                  <a:srgbClr val="FFFFFF"/>
                </a:solidFill>
                <a:latin typeface="Museo Sans 500" panose="02000000000000000000" pitchFamily="50" charset="0"/>
              </a:rPr>
              <a:t>P M C</a:t>
            </a:r>
            <a:endParaRPr lang="en-BE" sz="4500" dirty="0">
              <a:solidFill>
                <a:srgbClr val="FFFFFF"/>
              </a:solidFill>
              <a:latin typeface="Museo Sans 5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085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image">
            <a:extLst>
              <a:ext uri="{FF2B5EF4-FFF2-40B4-BE49-F238E27FC236}">
                <a16:creationId xmlns:a16="http://schemas.microsoft.com/office/drawing/2014/main" id="{0B657EB2-B1E1-EF57-76F7-761C2E4620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35505FF-22AA-C0B5-5868-D45ACA4F01E1}"/>
              </a:ext>
            </a:extLst>
          </p:cNvPr>
          <p:cNvSpPr/>
          <p:nvPr/>
        </p:nvSpPr>
        <p:spPr>
          <a:xfrm>
            <a:off x="1105326" y="1111674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C3C729-5596-A209-F7A1-DF2A58BA7640}"/>
              </a:ext>
            </a:extLst>
          </p:cNvPr>
          <p:cNvSpPr/>
          <p:nvPr/>
        </p:nvSpPr>
        <p:spPr>
          <a:xfrm>
            <a:off x="1105325" y="1895502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737C6B-0348-8FB8-D85B-428CE299C8B1}"/>
              </a:ext>
            </a:extLst>
          </p:cNvPr>
          <p:cNvSpPr/>
          <p:nvPr/>
        </p:nvSpPr>
        <p:spPr>
          <a:xfrm>
            <a:off x="1105324" y="2706695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E05F11-B16E-D768-7A8F-EADA910591DE}"/>
              </a:ext>
            </a:extLst>
          </p:cNvPr>
          <p:cNvSpPr/>
          <p:nvPr/>
        </p:nvSpPr>
        <p:spPr>
          <a:xfrm>
            <a:off x="1113502" y="3510626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317F9C-C2C1-76E1-142B-0AAA27E901AD}"/>
              </a:ext>
            </a:extLst>
          </p:cNvPr>
          <p:cNvSpPr txBox="1"/>
          <p:nvPr/>
        </p:nvSpPr>
        <p:spPr>
          <a:xfrm>
            <a:off x="1183929" y="3568018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578C37"/>
                </a:solidFill>
                <a:latin typeface="Museo Sans 900" panose="02000000000000000000" pitchFamily="50" charset="0"/>
              </a:rPr>
              <a:t>4</a:t>
            </a:r>
          </a:p>
        </p:txBody>
      </p:sp>
      <p:pic>
        <p:nvPicPr>
          <p:cNvPr id="20" name="Graphic 19" descr="Tick with solid fill">
            <a:extLst>
              <a:ext uri="{FF2B5EF4-FFF2-40B4-BE49-F238E27FC236}">
                <a16:creationId xmlns:a16="http://schemas.microsoft.com/office/drawing/2014/main" id="{9F11481A-51D9-C02E-2F30-5D4E97768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5648" y="1225677"/>
            <a:ext cx="360000" cy="360000"/>
          </a:xfrm>
          <a:prstGeom prst="rect">
            <a:avLst/>
          </a:prstGeom>
        </p:spPr>
      </p:pic>
      <p:pic>
        <p:nvPicPr>
          <p:cNvPr id="3" name="Graphic 2" descr="Tick with solid fill">
            <a:extLst>
              <a:ext uri="{FF2B5EF4-FFF2-40B4-BE49-F238E27FC236}">
                <a16:creationId xmlns:a16="http://schemas.microsoft.com/office/drawing/2014/main" id="{CDD6A642-CAD6-9DD8-60EC-96AE7DDD9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7367" y="2009089"/>
            <a:ext cx="360000" cy="360000"/>
          </a:xfrm>
          <a:prstGeom prst="rect">
            <a:avLst/>
          </a:prstGeom>
        </p:spPr>
      </p:pic>
      <p:pic>
        <p:nvPicPr>
          <p:cNvPr id="4" name="Graphic 3" descr="Tick with solid fill">
            <a:extLst>
              <a:ext uri="{FF2B5EF4-FFF2-40B4-BE49-F238E27FC236}">
                <a16:creationId xmlns:a16="http://schemas.microsoft.com/office/drawing/2014/main" id="{CC9C2E14-AEF9-E436-2DC3-DC789BEF0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7367" y="2818619"/>
            <a:ext cx="360000" cy="360000"/>
          </a:xfrm>
          <a:prstGeom prst="rect">
            <a:avLst/>
          </a:prstGeom>
        </p:spPr>
      </p:pic>
      <p:pic>
        <p:nvPicPr>
          <p:cNvPr id="10" name="Picture 9" descr="A green and black text&#10;&#10;AI-generated content may be incorrect.">
            <a:extLst>
              <a:ext uri="{FF2B5EF4-FFF2-40B4-BE49-F238E27FC236}">
                <a16:creationId xmlns:a16="http://schemas.microsoft.com/office/drawing/2014/main" id="{45A6988E-728C-06E7-A5BA-ABEC802B43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65" y="4587728"/>
            <a:ext cx="1147850" cy="4316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062A4F-F14C-EA40-BEDC-CFD1E629CAF4}"/>
              </a:ext>
            </a:extLst>
          </p:cNvPr>
          <p:cNvSpPr txBox="1"/>
          <p:nvPr/>
        </p:nvSpPr>
        <p:spPr>
          <a:xfrm>
            <a:off x="1790663" y="1266042"/>
            <a:ext cx="3345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578C37"/>
                </a:solidFill>
                <a:latin typeface="Museo Sans 300" panose="02000000000000000000" pitchFamily="50" charset="0"/>
              </a:rPr>
              <a:t>Qu’est ce que le PMC?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263129-A05F-C613-5D2D-2C4991D0A0C9}"/>
              </a:ext>
            </a:extLst>
          </p:cNvPr>
          <p:cNvSpPr txBox="1"/>
          <p:nvPr/>
        </p:nvSpPr>
        <p:spPr>
          <a:xfrm>
            <a:off x="1790663" y="2001995"/>
            <a:ext cx="3212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578C37"/>
                </a:solidFill>
                <a:latin typeface="Museo Sans 300" panose="02000000000000000000" pitchFamily="50" charset="0"/>
              </a:rPr>
              <a:t>Pourquoi bien trier?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DDC0F4-BACB-FE96-AF45-D7CB4DB4D36F}"/>
              </a:ext>
            </a:extLst>
          </p:cNvPr>
          <p:cNvSpPr txBox="1"/>
          <p:nvPr/>
        </p:nvSpPr>
        <p:spPr>
          <a:xfrm>
            <a:off x="1790663" y="2829342"/>
            <a:ext cx="3199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578C37"/>
                </a:solidFill>
                <a:latin typeface="Museo Sans 300" panose="02000000000000000000" pitchFamily="50" charset="0"/>
              </a:rPr>
              <a:t>Les instructions de refus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179F5C-9B88-1703-DD4A-6F96BE16F1D1}"/>
              </a:ext>
            </a:extLst>
          </p:cNvPr>
          <p:cNvSpPr txBox="1"/>
          <p:nvPr/>
        </p:nvSpPr>
        <p:spPr>
          <a:xfrm>
            <a:off x="1773140" y="3612155"/>
            <a:ext cx="3097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578C37"/>
                </a:solidFill>
                <a:latin typeface="Museo Sans 300" panose="02000000000000000000" pitchFamily="50" charset="0"/>
              </a:rPr>
              <a:t>Exemples</a:t>
            </a:r>
            <a:endParaRPr lang="en-BE" sz="1600" dirty="0">
              <a:solidFill>
                <a:srgbClr val="578C37"/>
              </a:solidFill>
              <a:latin typeface="Museo Sans 3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3821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ag with black background&#10;&#10;Description automatically generated">
            <a:extLst>
              <a:ext uri="{FF2B5EF4-FFF2-40B4-BE49-F238E27FC236}">
                <a16:creationId xmlns:a16="http://schemas.microsoft.com/office/drawing/2014/main" id="{5FFD5F83-67CA-33B7-C447-795032E29E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1501">
            <a:off x="-2098344" y="1813085"/>
            <a:ext cx="4632054" cy="4795957"/>
          </a:xfrm>
          <a:prstGeom prst="rect">
            <a:avLst/>
          </a:prstGeom>
        </p:spPr>
      </p:pic>
      <p:pic>
        <p:nvPicPr>
          <p:cNvPr id="7" name="Picture 6" descr="A blue bag with black background&#10;&#10;Description automatically generated">
            <a:extLst>
              <a:ext uri="{FF2B5EF4-FFF2-40B4-BE49-F238E27FC236}">
                <a16:creationId xmlns:a16="http://schemas.microsoft.com/office/drawing/2014/main" id="{5694A32E-16B4-E65C-2BED-3602F9EB4A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36" y="1842454"/>
            <a:ext cx="4632054" cy="4795957"/>
          </a:xfrm>
          <a:prstGeom prst="rect">
            <a:avLst/>
          </a:prstGeom>
        </p:spPr>
      </p:pic>
      <p:pic>
        <p:nvPicPr>
          <p:cNvPr id="8" name="Picture 7" descr="A blue bag with black background&#10;&#10;Description automatically generated">
            <a:extLst>
              <a:ext uri="{FF2B5EF4-FFF2-40B4-BE49-F238E27FC236}">
                <a16:creationId xmlns:a16="http://schemas.microsoft.com/office/drawing/2014/main" id="{040D19DF-AEBF-B25D-C26A-1E642AC3E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246">
            <a:off x="2804377" y="2571750"/>
            <a:ext cx="4632054" cy="4795957"/>
          </a:xfrm>
          <a:prstGeom prst="rect">
            <a:avLst/>
          </a:prstGeom>
        </p:spPr>
      </p:pic>
      <p:pic>
        <p:nvPicPr>
          <p:cNvPr id="9" name="Picture 8" descr="A blue bag with black background&#10;&#10;Description automatically generated">
            <a:extLst>
              <a:ext uri="{FF2B5EF4-FFF2-40B4-BE49-F238E27FC236}">
                <a16:creationId xmlns:a16="http://schemas.microsoft.com/office/drawing/2014/main" id="{FD687BAC-46B1-B118-C072-4F0FCC98B7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5256">
            <a:off x="5568619" y="1155040"/>
            <a:ext cx="4632054" cy="4795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1DA377-2A14-2E12-8228-D438DA0C4AD6}"/>
              </a:ext>
            </a:extLst>
          </p:cNvPr>
          <p:cNvSpPr txBox="1"/>
          <p:nvPr/>
        </p:nvSpPr>
        <p:spPr>
          <a:xfrm>
            <a:off x="425303" y="502460"/>
            <a:ext cx="58061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CE5D51"/>
                </a:solidFill>
                <a:latin typeface="Tisa Sans OT Extrabold" panose="020B0904020201020104" pitchFamily="34" charset="0"/>
              </a:rPr>
              <a:t>Exemples d’erreurs de tri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C67098-FFDC-08AA-CB21-ABDFA269B659}"/>
              </a:ext>
            </a:extLst>
          </p:cNvPr>
          <p:cNvSpPr txBox="1"/>
          <p:nvPr/>
        </p:nvSpPr>
        <p:spPr>
          <a:xfrm>
            <a:off x="425303" y="1081320"/>
            <a:ext cx="7971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Vérifie bien le contenu du sac PMC! Ces erreurs de tri </a:t>
            </a:r>
          </a:p>
          <a:p>
            <a:r>
              <a:rPr lang="fr-FR" dirty="0">
                <a:latin typeface="Museo Sans 100" panose="02000000000000000000" pitchFamily="50" charset="0"/>
              </a:rPr>
              <a:t>se retrouvent encore trop souvent dans les centres de tri.</a:t>
            </a:r>
          </a:p>
        </p:txBody>
      </p:sp>
    </p:spTree>
    <p:extLst>
      <p:ext uri="{BB962C8B-B14F-4D97-AF65-F5344CB8AC3E}">
        <p14:creationId xmlns:p14="http://schemas.microsoft.com/office/powerpoint/2010/main" val="18597346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1DA377-2A14-2E12-8228-D438DA0C4AD6}"/>
              </a:ext>
            </a:extLst>
          </p:cNvPr>
          <p:cNvSpPr txBox="1"/>
          <p:nvPr/>
        </p:nvSpPr>
        <p:spPr>
          <a:xfrm>
            <a:off x="425303" y="502460"/>
            <a:ext cx="58061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CE5D51"/>
                </a:solidFill>
                <a:latin typeface="Tisa Sans OT Extrabold" panose="020B0904020201020104" pitchFamily="34" charset="0"/>
              </a:rPr>
              <a:t>Des bonbonnes de gaz</a:t>
            </a:r>
            <a:endParaRPr lang="nl-BE" sz="2200" b="0" dirty="0">
              <a:solidFill>
                <a:srgbClr val="CE5D51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3" name="Image 11">
            <a:extLst>
              <a:ext uri="{FF2B5EF4-FFF2-40B4-BE49-F238E27FC236}">
                <a16:creationId xmlns:a16="http://schemas.microsoft.com/office/drawing/2014/main" id="{A99864E2-FC68-0A0B-1C37-C5AC8899C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856" y="1785812"/>
            <a:ext cx="2386149" cy="1941325"/>
          </a:xfrm>
          <a:prstGeom prst="rect">
            <a:avLst/>
          </a:prstGeom>
        </p:spPr>
      </p:pic>
      <p:pic>
        <p:nvPicPr>
          <p:cNvPr id="4" name="Image 13">
            <a:extLst>
              <a:ext uri="{FF2B5EF4-FFF2-40B4-BE49-F238E27FC236}">
                <a16:creationId xmlns:a16="http://schemas.microsoft.com/office/drawing/2014/main" id="{E40855E5-4F49-9CDC-C2B0-EF580644F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4214" y="1610186"/>
            <a:ext cx="1946674" cy="2308627"/>
          </a:xfrm>
          <a:prstGeom prst="rect">
            <a:avLst/>
          </a:prstGeom>
        </p:spPr>
      </p:pic>
      <p:pic>
        <p:nvPicPr>
          <p:cNvPr id="5" name="Image 15">
            <a:extLst>
              <a:ext uri="{FF2B5EF4-FFF2-40B4-BE49-F238E27FC236}">
                <a16:creationId xmlns:a16="http://schemas.microsoft.com/office/drawing/2014/main" id="{17E7C8D4-318F-E88E-79F4-488213B56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826" y="1791162"/>
            <a:ext cx="1524069" cy="1946675"/>
          </a:xfrm>
          <a:prstGeom prst="rect">
            <a:avLst/>
          </a:prstGeom>
        </p:spPr>
      </p:pic>
      <p:pic>
        <p:nvPicPr>
          <p:cNvPr id="6" name="Image 17">
            <a:extLst>
              <a:ext uri="{FF2B5EF4-FFF2-40B4-BE49-F238E27FC236}">
                <a16:creationId xmlns:a16="http://schemas.microsoft.com/office/drawing/2014/main" id="{AC27A6E7-1D8D-CF85-EE77-1AED662A3C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57" r="22714"/>
          <a:stretch/>
        </p:blipFill>
        <p:spPr>
          <a:xfrm>
            <a:off x="7129966" y="1785812"/>
            <a:ext cx="1510797" cy="19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018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1DA377-2A14-2E12-8228-D438DA0C4AD6}"/>
              </a:ext>
            </a:extLst>
          </p:cNvPr>
          <p:cNvSpPr txBox="1"/>
          <p:nvPr/>
        </p:nvSpPr>
        <p:spPr>
          <a:xfrm>
            <a:off x="425302" y="502460"/>
            <a:ext cx="74298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rgbClr val="CE5D51"/>
                </a:solidFill>
                <a:latin typeface="Tisa Sans OT Extrabold" panose="020B0904020201020104" pitchFamily="34" charset="0"/>
              </a:rPr>
              <a:t>Des piles, batteries et appareils </a:t>
            </a:r>
            <a:r>
              <a:rPr lang="fr-FR" sz="2200" b="1" dirty="0" err="1">
                <a:solidFill>
                  <a:srgbClr val="CE5D51"/>
                </a:solidFill>
                <a:latin typeface="Tisa Sans OT Extrabold" panose="020B0904020201020104" pitchFamily="34" charset="0"/>
              </a:rPr>
              <a:t>électr</a:t>
            </a:r>
            <a:r>
              <a:rPr lang="fr-FR" sz="2200" b="1" dirty="0">
                <a:solidFill>
                  <a:srgbClr val="CE5D51"/>
                </a:solidFill>
                <a:latin typeface="Tisa Sans OT Extrabold" panose="020B0904020201020104" pitchFamily="34" charset="0"/>
              </a:rPr>
              <a:t>(on)</a:t>
            </a:r>
            <a:r>
              <a:rPr lang="fr-FR" sz="2200" b="1" dirty="0" err="1">
                <a:solidFill>
                  <a:srgbClr val="CE5D51"/>
                </a:solidFill>
                <a:latin typeface="Tisa Sans OT Extrabold" panose="020B0904020201020104" pitchFamily="34" charset="0"/>
              </a:rPr>
              <a:t>iques</a:t>
            </a:r>
            <a:endParaRPr lang="fr-FR" sz="2200" b="1" dirty="0">
              <a:solidFill>
                <a:srgbClr val="CE5D51"/>
              </a:solidFill>
              <a:latin typeface="Tisa Sans OT Extrabold" panose="020B0904020201020104" pitchFamily="34" charset="0"/>
            </a:endParaRPr>
          </a:p>
        </p:txBody>
      </p:sp>
      <p:pic>
        <p:nvPicPr>
          <p:cNvPr id="3" name="Image 6">
            <a:extLst>
              <a:ext uri="{FF2B5EF4-FFF2-40B4-BE49-F238E27FC236}">
                <a16:creationId xmlns:a16="http://schemas.microsoft.com/office/drawing/2014/main" id="{5B104961-F080-AC14-EE92-BBBF630D9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869" b="37059"/>
          <a:stretch/>
        </p:blipFill>
        <p:spPr>
          <a:xfrm>
            <a:off x="5281953" y="1143443"/>
            <a:ext cx="2573177" cy="3483735"/>
          </a:xfrm>
          <a:prstGeom prst="rect">
            <a:avLst/>
          </a:prstGeom>
        </p:spPr>
      </p:pic>
      <p:pic>
        <p:nvPicPr>
          <p:cNvPr id="5" name="Image 6">
            <a:extLst>
              <a:ext uri="{FF2B5EF4-FFF2-40B4-BE49-F238E27FC236}">
                <a16:creationId xmlns:a16="http://schemas.microsoft.com/office/drawing/2014/main" id="{506C3E79-C9ED-05C0-11F8-74F7CC6F7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45" t="17436" r="33995" b="36664"/>
          <a:stretch/>
        </p:blipFill>
        <p:spPr>
          <a:xfrm>
            <a:off x="1334658" y="2942573"/>
            <a:ext cx="1347058" cy="1698466"/>
          </a:xfrm>
          <a:prstGeom prst="rect">
            <a:avLst/>
          </a:prstGeom>
        </p:spPr>
      </p:pic>
      <p:pic>
        <p:nvPicPr>
          <p:cNvPr id="10" name="Image 6">
            <a:extLst>
              <a:ext uri="{FF2B5EF4-FFF2-40B4-BE49-F238E27FC236}">
                <a16:creationId xmlns:a16="http://schemas.microsoft.com/office/drawing/2014/main" id="{D3B65F0F-8FAF-985D-9E26-84BCA84DA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05" t="64863"/>
          <a:stretch/>
        </p:blipFill>
        <p:spPr>
          <a:xfrm>
            <a:off x="2780411" y="2915381"/>
            <a:ext cx="2416792" cy="1726424"/>
          </a:xfrm>
          <a:prstGeom prst="rect">
            <a:avLst/>
          </a:prstGeom>
        </p:spPr>
      </p:pic>
      <p:pic>
        <p:nvPicPr>
          <p:cNvPr id="11" name="Image 6">
            <a:extLst>
              <a:ext uri="{FF2B5EF4-FFF2-40B4-BE49-F238E27FC236}">
                <a16:creationId xmlns:a16="http://schemas.microsoft.com/office/drawing/2014/main" id="{14CA1D05-A63A-7C7C-D117-E6A8B768C2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690" r="61160" b="1318"/>
          <a:stretch/>
        </p:blipFill>
        <p:spPr>
          <a:xfrm>
            <a:off x="3492304" y="1143444"/>
            <a:ext cx="1690955" cy="1714869"/>
          </a:xfrm>
          <a:prstGeom prst="rect">
            <a:avLst/>
          </a:prstGeom>
        </p:spPr>
      </p:pic>
      <p:pic>
        <p:nvPicPr>
          <p:cNvPr id="12" name="Image 5">
            <a:extLst>
              <a:ext uri="{FF2B5EF4-FFF2-40B4-BE49-F238E27FC236}">
                <a16:creationId xmlns:a16="http://schemas.microsoft.com/office/drawing/2014/main" id="{B0CBBF0D-1F16-D0A5-220E-CD6ED0C39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500921" y="965625"/>
            <a:ext cx="1726425" cy="205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651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1DA377-2A14-2E12-8228-D438DA0C4AD6}"/>
              </a:ext>
            </a:extLst>
          </p:cNvPr>
          <p:cNvSpPr txBox="1"/>
          <p:nvPr/>
        </p:nvSpPr>
        <p:spPr>
          <a:xfrm>
            <a:off x="425303" y="502460"/>
            <a:ext cx="58061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CE5D51"/>
                </a:solidFill>
                <a:latin typeface="Tisa Sans OT Extrabold" panose="020B0904020201020104" pitchFamily="34" charset="0"/>
              </a:rPr>
              <a:t>Des sacs opaques</a:t>
            </a:r>
            <a:endParaRPr lang="nl-BE" sz="2200" b="0" dirty="0">
              <a:solidFill>
                <a:srgbClr val="CE5D51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3" name="Image 5">
            <a:extLst>
              <a:ext uri="{FF2B5EF4-FFF2-40B4-BE49-F238E27FC236}">
                <a16:creationId xmlns:a16="http://schemas.microsoft.com/office/drawing/2014/main" id="{472589BF-5D66-3278-4713-146489761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776" y="1131888"/>
            <a:ext cx="4956448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192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1DA377-2A14-2E12-8228-D438DA0C4AD6}"/>
              </a:ext>
            </a:extLst>
          </p:cNvPr>
          <p:cNvSpPr txBox="1"/>
          <p:nvPr/>
        </p:nvSpPr>
        <p:spPr>
          <a:xfrm>
            <a:off x="425303" y="502460"/>
            <a:ext cx="58061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CE5D51"/>
                </a:solidFill>
                <a:latin typeface="Tisa Sans OT Extrabold" panose="020B0904020201020104" pitchFamily="34" charset="0"/>
              </a:rPr>
              <a:t>Des déchets médicaux</a:t>
            </a:r>
            <a:endParaRPr lang="nl-BE" sz="2200" b="0" dirty="0">
              <a:solidFill>
                <a:srgbClr val="CE5D51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3" name="Image 2" descr="Une image contenant outil, carotte, orange, intérieur&#10;&#10;Le contenu généré par l’IA peut être incorrect.">
            <a:extLst>
              <a:ext uri="{FF2B5EF4-FFF2-40B4-BE49-F238E27FC236}">
                <a16:creationId xmlns:a16="http://schemas.microsoft.com/office/drawing/2014/main" id="{ED7FA3C5-6420-3B1D-3FE3-A52426B925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2634" y="1542486"/>
            <a:ext cx="3506348" cy="2629761"/>
          </a:xfrm>
          <a:prstGeom prst="rect">
            <a:avLst/>
          </a:prstGeom>
        </p:spPr>
      </p:pic>
      <p:pic>
        <p:nvPicPr>
          <p:cNvPr id="4" name="Image 6">
            <a:extLst>
              <a:ext uri="{FF2B5EF4-FFF2-40B4-BE49-F238E27FC236}">
                <a16:creationId xmlns:a16="http://schemas.microsoft.com/office/drawing/2014/main" id="{EE4DBD70-BE74-B7A6-D2B1-116962C53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18040"/>
            <a:ext cx="2629761" cy="350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165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1DA377-2A14-2E12-8228-D438DA0C4AD6}"/>
              </a:ext>
            </a:extLst>
          </p:cNvPr>
          <p:cNvSpPr txBox="1"/>
          <p:nvPr/>
        </p:nvSpPr>
        <p:spPr>
          <a:xfrm>
            <a:off x="425303" y="502460"/>
            <a:ext cx="80164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rgbClr val="CE5D51"/>
                </a:solidFill>
                <a:latin typeface="Tisa Sans OT Extrabold" panose="020B0904020201020104" pitchFamily="34" charset="0"/>
              </a:rPr>
              <a:t>Des grands films et des objets imbriqués</a:t>
            </a:r>
          </a:p>
        </p:txBody>
      </p:sp>
      <p:pic>
        <p:nvPicPr>
          <p:cNvPr id="3" name="Image 5">
            <a:extLst>
              <a:ext uri="{FF2B5EF4-FFF2-40B4-BE49-F238E27FC236}">
                <a16:creationId xmlns:a16="http://schemas.microsoft.com/office/drawing/2014/main" id="{C1789ABE-FDAB-306B-6F45-4863EF814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366" y="1131888"/>
            <a:ext cx="2617939" cy="3508052"/>
          </a:xfrm>
          <a:prstGeom prst="rect">
            <a:avLst/>
          </a:prstGeom>
        </p:spPr>
      </p:pic>
      <p:pic>
        <p:nvPicPr>
          <p:cNvPr id="4" name="Image 7">
            <a:extLst>
              <a:ext uri="{FF2B5EF4-FFF2-40B4-BE49-F238E27FC236}">
                <a16:creationId xmlns:a16="http://schemas.microsoft.com/office/drawing/2014/main" id="{2A365861-6DE8-28E7-EF31-5920F97E7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31888"/>
            <a:ext cx="2617939" cy="350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491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5">
            <a:extLst>
              <a:ext uri="{FF2B5EF4-FFF2-40B4-BE49-F238E27FC236}">
                <a16:creationId xmlns:a16="http://schemas.microsoft.com/office/drawing/2014/main" id="{72932DA7-E05A-BB24-2DD2-0397AC1E0F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22" b="22619"/>
          <a:stretch/>
        </p:blipFill>
        <p:spPr>
          <a:xfrm>
            <a:off x="4467767" y="2932561"/>
            <a:ext cx="2516777" cy="1691827"/>
          </a:xfrm>
          <a:prstGeom prst="rect">
            <a:avLst/>
          </a:prstGeom>
        </p:spPr>
      </p:pic>
      <p:pic>
        <p:nvPicPr>
          <p:cNvPr id="12" name="Image 7">
            <a:extLst>
              <a:ext uri="{FF2B5EF4-FFF2-40B4-BE49-F238E27FC236}">
                <a16:creationId xmlns:a16="http://schemas.microsoft.com/office/drawing/2014/main" id="{CB3B0290-A65B-E5E5-A96C-17B943E1F0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551"/>
          <a:stretch/>
        </p:blipFill>
        <p:spPr>
          <a:xfrm>
            <a:off x="1828800" y="2932561"/>
            <a:ext cx="2530109" cy="1690295"/>
          </a:xfrm>
          <a:prstGeom prst="rect">
            <a:avLst/>
          </a:prstGeom>
        </p:spPr>
      </p:pic>
      <p:pic>
        <p:nvPicPr>
          <p:cNvPr id="13" name="Image 9">
            <a:extLst>
              <a:ext uri="{FF2B5EF4-FFF2-40B4-BE49-F238E27FC236}">
                <a16:creationId xmlns:a16="http://schemas.microsoft.com/office/drawing/2014/main" id="{9086CDB0-1005-CAA8-F37C-D75A46BBFA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37" r="530" b="5806"/>
          <a:stretch/>
        </p:blipFill>
        <p:spPr>
          <a:xfrm>
            <a:off x="4467767" y="1131122"/>
            <a:ext cx="2503446" cy="1691060"/>
          </a:xfrm>
          <a:prstGeom prst="rect">
            <a:avLst/>
          </a:prstGeom>
        </p:spPr>
      </p:pic>
      <p:pic>
        <p:nvPicPr>
          <p:cNvPr id="14" name="Image 11">
            <a:extLst>
              <a:ext uri="{FF2B5EF4-FFF2-40B4-BE49-F238E27FC236}">
                <a16:creationId xmlns:a16="http://schemas.microsoft.com/office/drawing/2014/main" id="{D4EC132A-DD3F-1466-51C7-F47F302F5B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38" b="6598"/>
          <a:stretch/>
        </p:blipFill>
        <p:spPr>
          <a:xfrm>
            <a:off x="1828801" y="1131888"/>
            <a:ext cx="2516777" cy="16902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1DA377-2A14-2E12-8228-D438DA0C4AD6}"/>
              </a:ext>
            </a:extLst>
          </p:cNvPr>
          <p:cNvSpPr txBox="1"/>
          <p:nvPr/>
        </p:nvSpPr>
        <p:spPr>
          <a:xfrm>
            <a:off x="425303" y="502460"/>
            <a:ext cx="70292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rgbClr val="CE5D51"/>
                </a:solidFill>
                <a:latin typeface="Tisa Sans OT Extrabold" panose="020B0904020201020104" pitchFamily="34" charset="0"/>
              </a:rPr>
              <a:t>D’autres éléments perturbateurs</a:t>
            </a:r>
          </a:p>
        </p:txBody>
      </p:sp>
    </p:spTree>
    <p:extLst>
      <p:ext uri="{BB962C8B-B14F-4D97-AF65-F5344CB8AC3E}">
        <p14:creationId xmlns:p14="http://schemas.microsoft.com/office/powerpoint/2010/main" val="1425669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E1A63D1C-6ADE-EDD5-5FBC-B2D8EC0A88F0}"/>
              </a:ext>
            </a:extLst>
          </p:cNvPr>
          <p:cNvSpPr>
            <a:spLocks noChangeAspect="1"/>
          </p:cNvSpPr>
          <p:nvPr/>
        </p:nvSpPr>
        <p:spPr>
          <a:xfrm>
            <a:off x="6208502" y="1383513"/>
            <a:ext cx="826790" cy="800952"/>
          </a:xfrm>
          <a:prstGeom prst="ellipse">
            <a:avLst/>
          </a:prstGeom>
          <a:solidFill>
            <a:srgbClr val="4F72B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4CB8D0-87A4-1A4D-D30B-7CB78BAE43D9}"/>
              </a:ext>
            </a:extLst>
          </p:cNvPr>
          <p:cNvSpPr/>
          <p:nvPr/>
        </p:nvSpPr>
        <p:spPr>
          <a:xfrm>
            <a:off x="0" y="3700745"/>
            <a:ext cx="9144000" cy="1163929"/>
          </a:xfrm>
          <a:prstGeom prst="rect">
            <a:avLst/>
          </a:prstGeom>
          <a:solidFill>
            <a:srgbClr val="C9D88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069D6C6-BEC1-8399-3C84-5DA99296C3ED}"/>
              </a:ext>
            </a:extLst>
          </p:cNvPr>
          <p:cNvSpPr/>
          <p:nvPr/>
        </p:nvSpPr>
        <p:spPr>
          <a:xfrm>
            <a:off x="3780335" y="1217734"/>
            <a:ext cx="1067281" cy="1033929"/>
          </a:xfrm>
          <a:prstGeom prst="ellipse">
            <a:avLst/>
          </a:prstGeom>
          <a:solidFill>
            <a:srgbClr val="4F7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>
              <a:solidFill>
                <a:srgbClr val="4F72B8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F1CF88-308D-31A6-46E7-E1BE09EAFCC3}"/>
              </a:ext>
            </a:extLst>
          </p:cNvPr>
          <p:cNvSpPr txBox="1"/>
          <p:nvPr/>
        </p:nvSpPr>
        <p:spPr>
          <a:xfrm>
            <a:off x="3871884" y="1234949"/>
            <a:ext cx="711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noProof="0" dirty="0">
                <a:solidFill>
                  <a:schemeClr val="bg1"/>
                </a:solidFill>
                <a:latin typeface="Museo Sans 900" panose="02000000000000000000" pitchFamily="50" charset="0"/>
              </a:rPr>
              <a:t>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B2C560-3745-A009-BF0C-466F0754FB39}"/>
              </a:ext>
            </a:extLst>
          </p:cNvPr>
          <p:cNvSpPr txBox="1"/>
          <p:nvPr/>
        </p:nvSpPr>
        <p:spPr>
          <a:xfrm>
            <a:off x="3023996" y="2303081"/>
            <a:ext cx="2579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noProof="0" dirty="0">
                <a:latin typeface="Museo Sans 300" panose="02000000000000000000" pitchFamily="50" charset="0"/>
              </a:rPr>
              <a:t>Emballages métalliques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FF535C-FCF3-F84C-7327-6AF418696799}"/>
              </a:ext>
            </a:extLst>
          </p:cNvPr>
          <p:cNvSpPr txBox="1"/>
          <p:nvPr/>
        </p:nvSpPr>
        <p:spPr>
          <a:xfrm>
            <a:off x="407126" y="4062565"/>
            <a:ext cx="1916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Museo Sans 300" panose="02000000000000000000" pitchFamily="50" charset="0"/>
              </a:rPr>
              <a:t>c</a:t>
            </a:r>
            <a:r>
              <a:rPr lang="fr-FR" sz="1600" noProof="0" dirty="0" err="1">
                <a:latin typeface="Museo Sans 300" panose="02000000000000000000" pitchFamily="50" charset="0"/>
              </a:rPr>
              <a:t>anettes</a:t>
            </a:r>
            <a:r>
              <a:rPr lang="fr-FR" sz="1600" noProof="0" dirty="0">
                <a:latin typeface="Museo Sans 300" panose="02000000000000000000" pitchFamily="50" charset="0"/>
              </a:rPr>
              <a:t> et boîtes de conserve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C2EAAA-CDB9-02AD-A691-1FC4AC012253}"/>
              </a:ext>
            </a:extLst>
          </p:cNvPr>
          <p:cNvSpPr txBox="1"/>
          <p:nvPr/>
        </p:nvSpPr>
        <p:spPr>
          <a:xfrm>
            <a:off x="2505320" y="4076292"/>
            <a:ext cx="140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noProof="0" dirty="0">
                <a:latin typeface="Museo Sans 300" panose="02000000000000000000" pitchFamily="50" charset="0"/>
              </a:rPr>
              <a:t>aérosols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ACC85B-A27F-4E80-89EE-6743A043CDCB}"/>
              </a:ext>
            </a:extLst>
          </p:cNvPr>
          <p:cNvSpPr txBox="1"/>
          <p:nvPr/>
        </p:nvSpPr>
        <p:spPr>
          <a:xfrm>
            <a:off x="4074138" y="4062565"/>
            <a:ext cx="1400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Museo Sans 300" panose="02000000000000000000" pitchFamily="50" charset="0"/>
              </a:rPr>
              <a:t>b</a:t>
            </a:r>
            <a:r>
              <a:rPr lang="fr-FR" sz="1600" noProof="0" dirty="0" err="1">
                <a:latin typeface="Museo Sans 300" panose="02000000000000000000" pitchFamily="50" charset="0"/>
              </a:rPr>
              <a:t>arquettes</a:t>
            </a:r>
            <a:r>
              <a:rPr lang="fr-FR" sz="1600" noProof="0" dirty="0">
                <a:latin typeface="Museo Sans 300" panose="02000000000000000000" pitchFamily="50" charset="0"/>
              </a:rPr>
              <a:t> et raviers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E508B0-FB78-F062-FAE9-D53FADF787B3}"/>
              </a:ext>
            </a:extLst>
          </p:cNvPr>
          <p:cNvSpPr txBox="1"/>
          <p:nvPr/>
        </p:nvSpPr>
        <p:spPr>
          <a:xfrm>
            <a:off x="5552235" y="4038716"/>
            <a:ext cx="1727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Museo Sans 300" panose="02000000000000000000" pitchFamily="50" charset="0"/>
              </a:rPr>
              <a:t>c</a:t>
            </a:r>
            <a:r>
              <a:rPr lang="fr-FR" sz="1600" noProof="0" dirty="0" err="1">
                <a:latin typeface="Museo Sans 300" panose="02000000000000000000" pitchFamily="50" charset="0"/>
              </a:rPr>
              <a:t>ouvercles</a:t>
            </a:r>
            <a:r>
              <a:rPr lang="fr-FR" sz="1600" noProof="0" dirty="0">
                <a:latin typeface="Museo Sans 300" panose="02000000000000000000" pitchFamily="50" charset="0"/>
              </a:rPr>
              <a:t>, bouchons et capsules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55B9D1-5E04-EB08-65AF-9ED1A836B89E}"/>
              </a:ext>
            </a:extLst>
          </p:cNvPr>
          <p:cNvSpPr txBox="1"/>
          <p:nvPr/>
        </p:nvSpPr>
        <p:spPr>
          <a:xfrm>
            <a:off x="7035292" y="4076292"/>
            <a:ext cx="1727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Museo Sans 300" panose="02000000000000000000" pitchFamily="50" charset="0"/>
              </a:rPr>
              <a:t>c</a:t>
            </a:r>
            <a:r>
              <a:rPr lang="fr-FR" sz="1600" noProof="0" dirty="0" err="1">
                <a:latin typeface="Museo Sans 300" panose="02000000000000000000" pitchFamily="50" charset="0"/>
              </a:rPr>
              <a:t>apsules</a:t>
            </a:r>
            <a:r>
              <a:rPr lang="fr-FR" sz="1600" noProof="0" dirty="0">
                <a:latin typeface="Museo Sans 300" panose="02000000000000000000" pitchFamily="50" charset="0"/>
              </a:rPr>
              <a:t> </a:t>
            </a:r>
          </a:p>
          <a:p>
            <a:pPr algn="ctr"/>
            <a:r>
              <a:rPr lang="fr-FR" sz="1600" noProof="0" dirty="0">
                <a:latin typeface="Museo Sans 300" panose="02000000000000000000" pitchFamily="50" charset="0"/>
              </a:rPr>
              <a:t>de boissons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4FA7EE5-343A-099F-2B8B-A4B42146D672}"/>
              </a:ext>
            </a:extLst>
          </p:cNvPr>
          <p:cNvSpPr>
            <a:spLocks noChangeAspect="1"/>
          </p:cNvSpPr>
          <p:nvPr/>
        </p:nvSpPr>
        <p:spPr>
          <a:xfrm>
            <a:off x="1775780" y="1368681"/>
            <a:ext cx="857410" cy="830616"/>
          </a:xfrm>
          <a:prstGeom prst="ellipse">
            <a:avLst/>
          </a:prstGeom>
          <a:solidFill>
            <a:srgbClr val="4F72B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86F6D1-03FF-29D3-9F39-CBCB1ECBA8DB}"/>
              </a:ext>
            </a:extLst>
          </p:cNvPr>
          <p:cNvSpPr txBox="1"/>
          <p:nvPr/>
        </p:nvSpPr>
        <p:spPr>
          <a:xfrm>
            <a:off x="1949447" y="1453264"/>
            <a:ext cx="510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noProof="0" dirty="0">
                <a:solidFill>
                  <a:srgbClr val="4F72B8"/>
                </a:solidFill>
                <a:latin typeface="Museo Sans 900" panose="02000000000000000000" pitchFamily="50" charset="0"/>
              </a:rPr>
              <a:t>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8B90B4-59BF-52D9-A9C6-F8B8CC137513}"/>
              </a:ext>
            </a:extLst>
          </p:cNvPr>
          <p:cNvSpPr txBox="1"/>
          <p:nvPr/>
        </p:nvSpPr>
        <p:spPr>
          <a:xfrm>
            <a:off x="6338005" y="1436396"/>
            <a:ext cx="567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noProof="0" dirty="0">
                <a:solidFill>
                  <a:srgbClr val="4F72B8"/>
                </a:solidFill>
                <a:latin typeface="Museo Sans 900" panose="02000000000000000000" pitchFamily="50" charset="0"/>
              </a:rPr>
              <a:t>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7A74A2-199B-3B06-6303-DBE235F7C95B}"/>
              </a:ext>
            </a:extLst>
          </p:cNvPr>
          <p:cNvSpPr/>
          <p:nvPr/>
        </p:nvSpPr>
        <p:spPr>
          <a:xfrm>
            <a:off x="1515789" y="1213666"/>
            <a:ext cx="1346419" cy="125869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22F187-4FA9-8422-9D61-1BF570F088EE}"/>
              </a:ext>
            </a:extLst>
          </p:cNvPr>
          <p:cNvSpPr/>
          <p:nvPr/>
        </p:nvSpPr>
        <p:spPr>
          <a:xfrm>
            <a:off x="6021801" y="1276111"/>
            <a:ext cx="1346419" cy="125869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A8E7A9-E192-1E69-BAAC-4BD654BB3ABC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b="1" noProof="0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Qu’est ce que le PMC?</a:t>
            </a:r>
          </a:p>
        </p:txBody>
      </p:sp>
      <p:pic>
        <p:nvPicPr>
          <p:cNvPr id="23" name="Picture 22" descr="A close-up of a container&#10;&#10;Description automatically generated">
            <a:extLst>
              <a:ext uri="{FF2B5EF4-FFF2-40B4-BE49-F238E27FC236}">
                <a16:creationId xmlns:a16="http://schemas.microsoft.com/office/drawing/2014/main" id="{E1FB8A9C-CC15-F477-B124-F9E7BB5B3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2667871"/>
            <a:ext cx="8016159" cy="175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image">
            <a:extLst>
              <a:ext uri="{FF2B5EF4-FFF2-40B4-BE49-F238E27FC236}">
                <a16:creationId xmlns:a16="http://schemas.microsoft.com/office/drawing/2014/main" id="{A8C15662-A2AF-9FF0-BBCC-A85020A68B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C2974E-BFEF-F76E-4AF6-B84CFA056E16}"/>
              </a:ext>
            </a:extLst>
          </p:cNvPr>
          <p:cNvSpPr txBox="1"/>
          <p:nvPr/>
        </p:nvSpPr>
        <p:spPr>
          <a:xfrm>
            <a:off x="4098502" y="853439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4800" dirty="0">
                <a:solidFill>
                  <a:srgbClr val="8BB85F"/>
                </a:solidFill>
                <a:latin typeface="Tisa Sans OT Black" panose="020B0A04030101020104" pitchFamily="34" charset="0"/>
              </a:rPr>
              <a:t>Félicitations!</a:t>
            </a:r>
            <a:endParaRPr lang="nl-BE" sz="480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DDE13C-3886-38A5-BA89-8E52F2DBEBB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15490" y="1638724"/>
            <a:ext cx="4338025" cy="2685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50" dirty="0">
                <a:latin typeface="Museo Sans 100" panose="02000000000000000000" pitchFamily="50" charset="0"/>
              </a:rPr>
              <a:t>Tu as terminé la formation!  </a:t>
            </a:r>
          </a:p>
          <a:p>
            <a:pPr algn="ctr"/>
            <a:endParaRPr lang="nl-BE" sz="1000" dirty="0">
              <a:latin typeface="Museo Sans 100" panose="02000000000000000000" pitchFamily="50" charset="0"/>
            </a:endParaRPr>
          </a:p>
          <a:p>
            <a:pPr algn="ctr"/>
            <a:r>
              <a:rPr lang="fr-FR" sz="1650" dirty="0">
                <a:latin typeface="Museo Sans 100" panose="02000000000000000000" pitchFamily="50" charset="0"/>
              </a:rPr>
              <a:t>Merci pour ta participation! </a:t>
            </a:r>
            <a:br>
              <a:rPr lang="fr-FR" sz="1650" dirty="0">
                <a:latin typeface="Museo Sans 100" panose="02000000000000000000" pitchFamily="50" charset="0"/>
              </a:rPr>
            </a:br>
            <a:r>
              <a:rPr lang="fr-FR" sz="1650" dirty="0">
                <a:latin typeface="Museo Sans 100" panose="02000000000000000000" pitchFamily="50" charset="0"/>
              </a:rPr>
              <a:t>Et n’oublie pas: sois attentif aux erreurs </a:t>
            </a:r>
            <a:br>
              <a:rPr lang="fr-FR" sz="1650" dirty="0">
                <a:latin typeface="Museo Sans 100" panose="02000000000000000000" pitchFamily="50" charset="0"/>
              </a:rPr>
            </a:br>
            <a:r>
              <a:rPr lang="fr-FR" sz="1650" dirty="0">
                <a:latin typeface="Museo Sans 100" panose="02000000000000000000" pitchFamily="50" charset="0"/>
              </a:rPr>
              <a:t>de tri dans le sac PMC!</a:t>
            </a:r>
          </a:p>
          <a:p>
            <a:pPr algn="ctr"/>
            <a:endParaRPr lang="nl-BE" sz="1000" dirty="0">
              <a:latin typeface="Museo Sans 100" panose="02000000000000000000" pitchFamily="50" charset="0"/>
            </a:endParaRPr>
          </a:p>
          <a:p>
            <a:pPr algn="ctr"/>
            <a:r>
              <a:rPr lang="fr-FR" sz="1650" dirty="0">
                <a:latin typeface="Museo Sans 100" panose="02000000000000000000" pitchFamily="50" charset="0"/>
              </a:rPr>
              <a:t>Si tu as encore des questions sur le tri, </a:t>
            </a:r>
          </a:p>
          <a:p>
            <a:pPr algn="ctr"/>
            <a:r>
              <a:rPr lang="nl-BE" sz="1650" dirty="0">
                <a:latin typeface="Museo Sans 100" panose="02000000000000000000" pitchFamily="50" charset="0"/>
              </a:rPr>
              <a:t>rends-toi sur </a:t>
            </a:r>
            <a:r>
              <a:rPr lang="nl-NL" sz="1650" u="sng" dirty="0">
                <a:solidFill>
                  <a:srgbClr val="578C37"/>
                </a:solidFill>
                <a:latin typeface="Museo Sans 700" panose="02000000000000000000" pitchFamily="50" charset="0"/>
                <a:hlinkClick r:id="rId3"/>
              </a:rPr>
              <a:t>trionsmieux.be</a:t>
            </a:r>
            <a:r>
              <a:rPr lang="nl-NL" sz="1650" dirty="0">
                <a:latin typeface="Museo Sans 100" panose="02000000000000000000" pitchFamily="50" charset="0"/>
              </a:rPr>
              <a:t>.</a:t>
            </a:r>
          </a:p>
          <a:p>
            <a:pPr algn="ctr"/>
            <a:endParaRPr lang="nl-NL" sz="1000" dirty="0">
              <a:latin typeface="Museo Sans 100" panose="02000000000000000000" pitchFamily="50" charset="0"/>
            </a:endParaRPr>
          </a:p>
          <a:p>
            <a:pPr algn="ctr"/>
            <a:r>
              <a:rPr lang="nl-NL" sz="1650" dirty="0">
                <a:latin typeface="Museo Sans 100" panose="02000000000000000000" pitchFamily="50" charset="0"/>
              </a:rPr>
              <a:t>Tu peux suivre le e-learning sur “la Qualité du PMC” </a:t>
            </a:r>
            <a:r>
              <a:rPr lang="nl-NL" sz="1650" u="sng" dirty="0">
                <a:latin typeface="Museo Sans 700" panose="02000000000000000000" pitchFamily="50" charset="0"/>
              </a:rPr>
              <a:t>ici</a:t>
            </a:r>
            <a:r>
              <a:rPr lang="nl-NL" sz="1650" dirty="0">
                <a:latin typeface="Museo Sans 100" panose="02000000000000000000" pitchFamily="50" charset="0"/>
              </a:rPr>
              <a:t>.</a:t>
            </a:r>
          </a:p>
        </p:txBody>
      </p:sp>
      <p:pic>
        <p:nvPicPr>
          <p:cNvPr id="4" name="Picture 3" descr="A white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7BCA0A4F-4EF1-6F08-F0F5-EB3E97C3B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8666">
            <a:off x="1282605" y="1114058"/>
            <a:ext cx="734239" cy="1409738"/>
          </a:xfrm>
          <a:prstGeom prst="rect">
            <a:avLst/>
          </a:prstGeom>
        </p:spPr>
      </p:pic>
      <p:pic>
        <p:nvPicPr>
          <p:cNvPr id="5" name="Picture 4" descr="A blue bottle with a black background&#10;&#10;Description automatically generated">
            <a:extLst>
              <a:ext uri="{FF2B5EF4-FFF2-40B4-BE49-F238E27FC236}">
                <a16:creationId xmlns:a16="http://schemas.microsoft.com/office/drawing/2014/main" id="{48802A2E-BF8E-2D61-B160-9443EBC0B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2290">
            <a:off x="702049" y="1907083"/>
            <a:ext cx="1036816" cy="1984306"/>
          </a:xfrm>
          <a:prstGeom prst="rect">
            <a:avLst/>
          </a:prstGeom>
        </p:spPr>
      </p:pic>
      <p:pic>
        <p:nvPicPr>
          <p:cNvPr id="6" name="Picture 5" descr="A green carton of juice&#10;&#10;Description automatically generated">
            <a:extLst>
              <a:ext uri="{FF2B5EF4-FFF2-40B4-BE49-F238E27FC236}">
                <a16:creationId xmlns:a16="http://schemas.microsoft.com/office/drawing/2014/main" id="{F39FD205-B4F2-0890-74F6-C094D8890F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792">
            <a:off x="2378995" y="438435"/>
            <a:ext cx="1281666" cy="2168972"/>
          </a:xfrm>
          <a:prstGeom prst="rect">
            <a:avLst/>
          </a:prstGeom>
        </p:spPr>
      </p:pic>
      <p:pic>
        <p:nvPicPr>
          <p:cNvPr id="7" name="Picture 6" descr="A blue bag with black background&#10;&#10;Description automatically generated">
            <a:extLst>
              <a:ext uri="{FF2B5EF4-FFF2-40B4-BE49-F238E27FC236}">
                <a16:creationId xmlns:a16="http://schemas.microsoft.com/office/drawing/2014/main" id="{44E36945-7140-FC94-22E7-51300DD3F5E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9" y="2728301"/>
            <a:ext cx="4453288" cy="4795957"/>
          </a:xfrm>
          <a:prstGeom prst="rect">
            <a:avLst/>
          </a:prstGeom>
        </p:spPr>
      </p:pic>
      <p:pic>
        <p:nvPicPr>
          <p:cNvPr id="8" name="Picture 7" descr="A green and black text&#10;&#10;AI-generated content may be incorrect.">
            <a:extLst>
              <a:ext uri="{FF2B5EF4-FFF2-40B4-BE49-F238E27FC236}">
                <a16:creationId xmlns:a16="http://schemas.microsoft.com/office/drawing/2014/main" id="{EF42A1D1-F894-F118-82B2-6913BEB28F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65" y="4587728"/>
            <a:ext cx="1147850" cy="4316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61FB64-6FD7-2270-4FCD-E5D14C6CAB6E}"/>
              </a:ext>
            </a:extLst>
          </p:cNvPr>
          <p:cNvSpPr txBox="1"/>
          <p:nvPr/>
        </p:nvSpPr>
        <p:spPr>
          <a:xfrm>
            <a:off x="1987734" y="4029941"/>
            <a:ext cx="182369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dirty="0">
                <a:solidFill>
                  <a:srgbClr val="FFFFFF"/>
                </a:solidFill>
                <a:latin typeface="Museo Sans 500" panose="02000000000000000000" pitchFamily="50" charset="0"/>
              </a:rPr>
              <a:t>P M C</a:t>
            </a:r>
            <a:endParaRPr lang="en-BE" sz="4500" dirty="0">
              <a:solidFill>
                <a:srgbClr val="FFFFFF"/>
              </a:solidFill>
              <a:latin typeface="Museo Sans 5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178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6B9385B-CFF7-D239-1D7E-B9982CEE6493}"/>
              </a:ext>
            </a:extLst>
          </p:cNvPr>
          <p:cNvSpPr/>
          <p:nvPr/>
        </p:nvSpPr>
        <p:spPr>
          <a:xfrm>
            <a:off x="0" y="3700745"/>
            <a:ext cx="9144000" cy="1163929"/>
          </a:xfrm>
          <a:prstGeom prst="rect">
            <a:avLst/>
          </a:prstGeom>
          <a:solidFill>
            <a:srgbClr val="C9D88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069D6C6-BEC1-8399-3C84-5DA99296C3ED}"/>
              </a:ext>
            </a:extLst>
          </p:cNvPr>
          <p:cNvSpPr/>
          <p:nvPr/>
        </p:nvSpPr>
        <p:spPr>
          <a:xfrm>
            <a:off x="6072628" y="1275897"/>
            <a:ext cx="1067281" cy="1033929"/>
          </a:xfrm>
          <a:prstGeom prst="ellipse">
            <a:avLst/>
          </a:prstGeom>
          <a:solidFill>
            <a:srgbClr val="4F7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4F72B8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F1CF88-308D-31A6-46E7-E1BE09EAFCC3}"/>
              </a:ext>
            </a:extLst>
          </p:cNvPr>
          <p:cNvSpPr txBox="1"/>
          <p:nvPr/>
        </p:nvSpPr>
        <p:spPr>
          <a:xfrm>
            <a:off x="6250708" y="1294163"/>
            <a:ext cx="711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chemeClr val="bg1"/>
                </a:solidFill>
                <a:latin typeface="Museo Sans 900" panose="02000000000000000000" pitchFamily="50" charset="0"/>
              </a:rPr>
              <a:t>C</a:t>
            </a:r>
            <a:endParaRPr lang="en-BE" sz="6000" dirty="0">
              <a:solidFill>
                <a:schemeClr val="bg1"/>
              </a:solidFill>
              <a:latin typeface="Museo Sans 900" panose="02000000000000000000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B5FA03-518C-BC55-5A29-EA76465F3B06}"/>
              </a:ext>
            </a:extLst>
          </p:cNvPr>
          <p:cNvSpPr txBox="1"/>
          <p:nvPr/>
        </p:nvSpPr>
        <p:spPr>
          <a:xfrm>
            <a:off x="3526900" y="4312636"/>
            <a:ext cx="2086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Museo Sans 300" panose="02000000000000000000" pitchFamily="50" charset="0"/>
              </a:rPr>
              <a:t>cartons à </a:t>
            </a:r>
            <a:r>
              <a:rPr lang="en-GB" sz="1600" dirty="0" err="1">
                <a:latin typeface="Museo Sans 300" panose="02000000000000000000" pitchFamily="50" charset="0"/>
              </a:rPr>
              <a:t>boissons</a:t>
            </a:r>
            <a:endParaRPr lang="en-BE" sz="1600" dirty="0">
              <a:latin typeface="Museo Sans 300" panose="02000000000000000000" pitchFamily="50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6E23A5C-9BD9-606A-8D59-A026597107FA}"/>
              </a:ext>
            </a:extLst>
          </p:cNvPr>
          <p:cNvSpPr>
            <a:spLocks noChangeAspect="1"/>
          </p:cNvSpPr>
          <p:nvPr/>
        </p:nvSpPr>
        <p:spPr>
          <a:xfrm>
            <a:off x="3998439" y="1383513"/>
            <a:ext cx="826790" cy="800952"/>
          </a:xfrm>
          <a:prstGeom prst="ellipse">
            <a:avLst/>
          </a:prstGeom>
          <a:solidFill>
            <a:srgbClr val="4F72B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8A14F7-6652-F053-8DDE-AD98D98BAC81}"/>
              </a:ext>
            </a:extLst>
          </p:cNvPr>
          <p:cNvSpPr txBox="1"/>
          <p:nvPr/>
        </p:nvSpPr>
        <p:spPr>
          <a:xfrm>
            <a:off x="4090769" y="1438578"/>
            <a:ext cx="647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4F72B8"/>
                </a:solidFill>
                <a:latin typeface="Museo Sans 900" panose="02000000000000000000" pitchFamily="50" charset="0"/>
              </a:rPr>
              <a:t>M</a:t>
            </a:r>
            <a:endParaRPr lang="en-BE" sz="4000" dirty="0">
              <a:solidFill>
                <a:srgbClr val="4F72B8"/>
              </a:solidFill>
              <a:latin typeface="Museo Sans 900" panose="02000000000000000000" pitchFamily="50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555B6E7-4C50-2A4A-6F24-46C00208E7BC}"/>
              </a:ext>
            </a:extLst>
          </p:cNvPr>
          <p:cNvSpPr>
            <a:spLocks noChangeAspect="1"/>
          </p:cNvSpPr>
          <p:nvPr/>
        </p:nvSpPr>
        <p:spPr>
          <a:xfrm>
            <a:off x="1775780" y="1368681"/>
            <a:ext cx="857410" cy="830616"/>
          </a:xfrm>
          <a:prstGeom prst="ellipse">
            <a:avLst/>
          </a:prstGeom>
          <a:solidFill>
            <a:srgbClr val="4F72B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7C249F-F0D6-D981-9381-3590AB86199E}"/>
              </a:ext>
            </a:extLst>
          </p:cNvPr>
          <p:cNvSpPr txBox="1"/>
          <p:nvPr/>
        </p:nvSpPr>
        <p:spPr>
          <a:xfrm>
            <a:off x="1949447" y="1453264"/>
            <a:ext cx="510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4F72B8"/>
                </a:solidFill>
                <a:latin typeface="Museo Sans 900" panose="02000000000000000000" pitchFamily="50" charset="0"/>
              </a:rPr>
              <a:t>P</a:t>
            </a:r>
            <a:endParaRPr lang="en-BE" sz="4000" dirty="0">
              <a:solidFill>
                <a:srgbClr val="4F72B8"/>
              </a:solidFill>
              <a:latin typeface="Museo Sans 900" panose="02000000000000000000" pitchFamily="50" charset="0"/>
            </a:endParaRPr>
          </a:p>
        </p:txBody>
      </p:sp>
      <p:pic>
        <p:nvPicPr>
          <p:cNvPr id="19" name="Picture 18" descr="A group of cartons of milk&#10;&#10;Description automatically generated">
            <a:extLst>
              <a:ext uri="{FF2B5EF4-FFF2-40B4-BE49-F238E27FC236}">
                <a16:creationId xmlns:a16="http://schemas.microsoft.com/office/drawing/2014/main" id="{83B96A8D-8472-1D13-2E56-3E491B360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35469"/>
            <a:ext cx="9144001" cy="20017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6AB20E-BBC1-D061-2CC7-5784619279DA}"/>
              </a:ext>
            </a:extLst>
          </p:cNvPr>
          <p:cNvSpPr/>
          <p:nvPr/>
        </p:nvSpPr>
        <p:spPr>
          <a:xfrm>
            <a:off x="1469571" y="1227438"/>
            <a:ext cx="4040795" cy="125869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2832C-944E-704B-1554-C1A5CF709EC5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Qu’est ce que le PMC?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B2C560-3745-A009-BF0C-466F0754FB39}"/>
              </a:ext>
            </a:extLst>
          </p:cNvPr>
          <p:cNvSpPr txBox="1"/>
          <p:nvPr/>
        </p:nvSpPr>
        <p:spPr>
          <a:xfrm>
            <a:off x="5613277" y="2316853"/>
            <a:ext cx="1985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Museo Sans 300" panose="02000000000000000000" pitchFamily="50" charset="0"/>
              </a:rPr>
              <a:t>Cartons à </a:t>
            </a:r>
            <a:r>
              <a:rPr lang="en-GB" sz="1600" dirty="0" err="1">
                <a:latin typeface="Museo Sans 300" panose="02000000000000000000" pitchFamily="50" charset="0"/>
              </a:rPr>
              <a:t>boissons</a:t>
            </a:r>
            <a:endParaRPr lang="en-BE" sz="1600" dirty="0">
              <a:latin typeface="Museo Sans 3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57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E4B791-DF2E-0956-93E1-210637C656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375" y="795436"/>
            <a:ext cx="4895850" cy="4822799"/>
          </a:xfrm>
          <a:prstGeom prst="rect">
            <a:avLst/>
          </a:prstGeom>
        </p:spPr>
      </p:pic>
      <p:pic>
        <p:nvPicPr>
          <p:cNvPr id="5" name="Picture 4" descr="A white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716CBE82-9416-7728-5B80-22AC7C7DB3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9209">
            <a:off x="6629633" y="2308987"/>
            <a:ext cx="734239" cy="1409738"/>
          </a:xfrm>
          <a:prstGeom prst="rect">
            <a:avLst/>
          </a:prstGeom>
        </p:spPr>
      </p:pic>
      <p:pic>
        <p:nvPicPr>
          <p:cNvPr id="7" name="Picture 6" descr="A blue bottle with a black background&#10;&#10;Description automatically generated">
            <a:extLst>
              <a:ext uri="{FF2B5EF4-FFF2-40B4-BE49-F238E27FC236}">
                <a16:creationId xmlns:a16="http://schemas.microsoft.com/office/drawing/2014/main" id="{56B17F3B-5048-07DC-37FD-23488A3A0E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2290">
            <a:off x="5777548" y="2886692"/>
            <a:ext cx="1036816" cy="1984306"/>
          </a:xfrm>
          <a:prstGeom prst="rect">
            <a:avLst/>
          </a:prstGeom>
        </p:spPr>
      </p:pic>
      <p:pic>
        <p:nvPicPr>
          <p:cNvPr id="8" name="Picture 7" descr="A green carton of juice&#10;&#10;Description automatically generated">
            <a:extLst>
              <a:ext uri="{FF2B5EF4-FFF2-40B4-BE49-F238E27FC236}">
                <a16:creationId xmlns:a16="http://schemas.microsoft.com/office/drawing/2014/main" id="{FB4A7707-C299-EA87-DA7C-99F8819ACBB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792">
            <a:off x="7452518" y="2411480"/>
            <a:ext cx="1417379" cy="2398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EF0A72-63C7-B600-7CCD-83B8B54A1789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Qu’est ce que le PMC?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03BC01-6AD6-72C9-AD4A-BF85F8E5E580}"/>
              </a:ext>
            </a:extLst>
          </p:cNvPr>
          <p:cNvSpPr txBox="1"/>
          <p:nvPr/>
        </p:nvSpPr>
        <p:spPr>
          <a:xfrm>
            <a:off x="425304" y="1081320"/>
            <a:ext cx="6571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C’est un emballage </a:t>
            </a:r>
            <a:r>
              <a:rPr lang="fr-FR" dirty="0">
                <a:solidFill>
                  <a:srgbClr val="62BAEA"/>
                </a:solidFill>
                <a:latin typeface="Museo Sans 900" panose="02000000000000000000" pitchFamily="50" charset="0"/>
              </a:rPr>
              <a:t>Plastique</a:t>
            </a:r>
            <a:r>
              <a:rPr lang="fr-FR" dirty="0">
                <a:latin typeface="Museo Sans 100" panose="02000000000000000000" pitchFamily="50" charset="0"/>
              </a:rPr>
              <a:t>, </a:t>
            </a:r>
            <a:r>
              <a:rPr lang="fr-FR" dirty="0" err="1">
                <a:solidFill>
                  <a:srgbClr val="A3A3A3"/>
                </a:solidFill>
                <a:latin typeface="Museo Sans 900" panose="02000000000000000000" pitchFamily="50" charset="0"/>
              </a:rPr>
              <a:t>Métalllique</a:t>
            </a:r>
            <a:r>
              <a:rPr lang="fr-FR" dirty="0">
                <a:latin typeface="Museo Sans 100" panose="02000000000000000000" pitchFamily="50" charset="0"/>
              </a:rPr>
              <a:t> ou un </a:t>
            </a:r>
            <a:r>
              <a:rPr lang="fr-FR" dirty="0">
                <a:solidFill>
                  <a:srgbClr val="578C37"/>
                </a:solidFill>
                <a:latin typeface="Museo Sans 900" panose="02000000000000000000" pitchFamily="50" charset="0"/>
              </a:rPr>
              <a:t>Carton à boissons</a:t>
            </a:r>
            <a:r>
              <a:rPr lang="fr-FR" dirty="0">
                <a:latin typeface="Museo Sans 100" panose="02000000000000000000" pitchFamily="50" charset="0"/>
              </a:rPr>
              <a:t>? Tant mieux, il va dans le sac bleu! </a:t>
            </a:r>
          </a:p>
        </p:txBody>
      </p:sp>
    </p:spTree>
    <p:extLst>
      <p:ext uri="{BB962C8B-B14F-4D97-AF65-F5344CB8AC3E}">
        <p14:creationId xmlns:p14="http://schemas.microsoft.com/office/powerpoint/2010/main" val="3813117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D7B82-4ACE-8EB4-88BF-2416F800F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0025AE-9F47-215A-8345-B8BE1B34CF6D}"/>
              </a:ext>
            </a:extLst>
          </p:cNvPr>
          <p:cNvSpPr txBox="1"/>
          <p:nvPr/>
        </p:nvSpPr>
        <p:spPr>
          <a:xfrm>
            <a:off x="425303" y="502460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Qu’est ce qui est </a:t>
            </a:r>
            <a:r>
              <a:rPr lang="fr-FR" sz="2200" b="1" dirty="0">
                <a:solidFill>
                  <a:srgbClr val="CE5D51"/>
                </a:solidFill>
                <a:latin typeface="Tisa Sans OT Extrabold" panose="020B0904020201020104" pitchFamily="34" charset="0"/>
              </a:rPr>
              <a:t>INTERDIT</a:t>
            </a:r>
            <a:r>
              <a:rPr lang="fr-FR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 </a:t>
            </a:r>
          </a:p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dans le PMC?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5804D7-D5A2-7D47-B626-21EB07094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1889" y="129389"/>
            <a:ext cx="3451792" cy="488472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D35C47-0FA1-776C-6EA4-6050DCED5010}"/>
              </a:ext>
            </a:extLst>
          </p:cNvPr>
          <p:cNvSpPr txBox="1"/>
          <p:nvPr/>
        </p:nvSpPr>
        <p:spPr>
          <a:xfrm>
            <a:off x="425304" y="1411911"/>
            <a:ext cx="4231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Museo Sans 100" panose="02000000000000000000" pitchFamily="50" charset="0"/>
              </a:rPr>
              <a:t>Les piles et batteries, les bonbonnes de gaz et les appareils </a:t>
            </a:r>
            <a:r>
              <a:rPr lang="fr-FR" dirty="0" err="1">
                <a:latin typeface="Museo Sans 100" panose="02000000000000000000" pitchFamily="50" charset="0"/>
              </a:rPr>
              <a:t>électr</a:t>
            </a:r>
            <a:r>
              <a:rPr lang="fr-FR" dirty="0">
                <a:latin typeface="Museo Sans 100" panose="02000000000000000000" pitchFamily="50" charset="0"/>
              </a:rPr>
              <a:t>(on)</a:t>
            </a:r>
            <a:r>
              <a:rPr lang="fr-FR" dirty="0" err="1">
                <a:latin typeface="Museo Sans 100" panose="02000000000000000000" pitchFamily="50" charset="0"/>
              </a:rPr>
              <a:t>iques</a:t>
            </a:r>
            <a:r>
              <a:rPr lang="fr-FR" dirty="0">
                <a:latin typeface="Museo Sans 100" panose="02000000000000000000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1652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70AD47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e8064a2-0799-4fa6-98c7-392709654582" xsi:nil="true"/>
    <lcf76f155ced4ddcb4097134ff3c332f xmlns="11a155d6-d273-4549-9517-b76a7fd3c39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01391CD63CB5408B9BCDA834ED566E" ma:contentTypeVersion="16" ma:contentTypeDescription="Create a new document." ma:contentTypeScope="" ma:versionID="6c2d8c4848bca50a24c28c7397ac682b">
  <xsd:schema xmlns:xsd="http://www.w3.org/2001/XMLSchema" xmlns:xs="http://www.w3.org/2001/XMLSchema" xmlns:p="http://schemas.microsoft.com/office/2006/metadata/properties" xmlns:ns2="11a155d6-d273-4549-9517-b76a7fd3c39d" xmlns:ns3="2e8064a2-0799-4fa6-98c7-392709654582" targetNamespace="http://schemas.microsoft.com/office/2006/metadata/properties" ma:root="true" ma:fieldsID="42c83009ca9eb9d6c704634564eba33d" ns2:_="" ns3:_="">
    <xsd:import namespace="11a155d6-d273-4549-9517-b76a7fd3c39d"/>
    <xsd:import namespace="2e8064a2-0799-4fa6-98c7-3927096545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a155d6-d273-4549-9517-b76a7fd3c3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9e403bb6-39ca-450c-8b50-8ef7b8b9061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8064a2-0799-4fa6-98c7-39270965458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b353c44-2d76-42e5-8230-cc67dfc471eb}" ma:internalName="TaxCatchAll" ma:showField="CatchAllData" ma:web="2e8064a2-0799-4fa6-98c7-3927096545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2148AB-ACC4-433D-BA6B-86672F395EF0}">
  <ds:schemaRefs>
    <ds:schemaRef ds:uri="0660fa84-f45f-4c49-877c-1b2ec57f0f24"/>
    <ds:schemaRef ds:uri="8d9619d7-bc4c-4197-ac3a-8976e5960829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AB86017-B334-4D8B-95B0-9DCFF7AB0BB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F11B90-66A7-4B92-B8E8-E696C87F07E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5974</TotalTime>
  <Words>1298</Words>
  <Application>Microsoft Office PowerPoint</Application>
  <PresentationFormat>On-screen Show (16:9)</PresentationFormat>
  <Paragraphs>231</Paragraphs>
  <Slides>60</Slides>
  <Notes>14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Jacques Muela Kabeya | Epyc Solutions</dc:creator>
  <cp:lastModifiedBy>Pauline Swinnen</cp:lastModifiedBy>
  <cp:revision>12</cp:revision>
  <dcterms:created xsi:type="dcterms:W3CDTF">2025-06-26T09:52:52Z</dcterms:created>
  <dcterms:modified xsi:type="dcterms:W3CDTF">2025-09-29T09:04:42Z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0x0101006D01391CD63CB5408B9BCDA834ED566E</vt:lpwstr>
  </property>
  <property fmtid="{D5CDD505-2E9C-101B-9397-08002B2CF9AE}" pid="3" name="MediaServiceImageTags">
    <vt:lpwstr/>
  </property>
</Properties>
</file>